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4" r:id="rId9"/>
    <p:sldId id="282"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D3C5122-BA78-43BF-820C-BF8A4D320E47}" type="datetimeFigureOut">
              <a:rPr lang="en-US" smtClean="0"/>
              <a:t>8/22/2017</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9C7BE18-8E51-4A90-9963-74B8CAC53117}"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D3C5122-BA78-43BF-820C-BF8A4D320E47}"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09C7BE18-8E51-4A90-9963-74B8CAC53117}"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D3C5122-BA78-43BF-820C-BF8A4D320E47}" type="datetimeFigureOut">
              <a:rPr lang="en-US" smtClean="0"/>
              <a:t>8/22/2017</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9C7BE18-8E51-4A90-9963-74B8CAC53117}"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D3C5122-BA78-43BF-820C-BF8A4D320E47}" type="datetimeFigureOut">
              <a:rPr lang="en-US" smtClean="0"/>
              <a:t>8/22/2017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C7BE18-8E51-4A90-9963-74B8CAC53117}"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D3C5122-BA78-43BF-820C-BF8A4D320E47}" type="datetimeFigureOut">
              <a:rPr lang="en-US" smtClean="0"/>
              <a:t>8/22/2017</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9C7BE18-8E51-4A90-9963-74B8CAC53117}"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D3C5122-BA78-43BF-820C-BF8A4D320E47}" type="datetimeFigureOut">
              <a:rPr lang="en-US" smtClean="0"/>
              <a:t>8/22/2017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09C7BE18-8E51-4A90-9963-74B8CAC5311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D3C5122-BA78-43BF-820C-BF8A4D320E47}" type="datetimeFigureOut">
              <a:rPr lang="en-US" smtClean="0"/>
              <a:t>8/22/2017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9C7BE18-8E51-4A90-9963-74B8CAC531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9C7BE18-8E51-4A90-9963-74B8CAC53117}"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D3C5122-BA78-43BF-820C-BF8A4D320E47}" type="datetimeFigureOut">
              <a:rPr lang="en-US" smtClean="0"/>
              <a:t>8/22/2017</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9C7BE18-8E51-4A90-9963-74B8CAC53117}"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D3C5122-BA78-43BF-820C-BF8A4D320E47}" type="datetimeFigureOut">
              <a:rPr lang="en-US" smtClean="0"/>
              <a:t>8/22/2017</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3C5122-BA78-43BF-820C-BF8A4D320E47}"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BE18-8E51-4A90-9963-74B8CAC5311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9C7BE18-8E51-4A90-9963-74B8CAC53117}"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3C5122-BA78-43BF-820C-BF8A4D320E47}"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D3C5122-BA78-43BF-820C-BF8A4D320E47}" type="datetimeFigureOut">
              <a:rPr lang="en-US" smtClean="0"/>
              <a:t>8/22/2017</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9C7BE18-8E51-4A90-9963-74B8CAC53117}"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3200400"/>
            <a:ext cx="6629400" cy="2438400"/>
          </a:xfrm>
        </p:spPr>
        <p:txBody>
          <a:bodyPr>
            <a:normAutofit fontScale="85000" lnSpcReduction="20000"/>
          </a:bodyPr>
          <a:lstStyle/>
          <a:p>
            <a:endParaRPr lang="en-US" b="0" dirty="0">
              <a:latin typeface="Arial Black" panose="020B0A04020102020204" pitchFamily="34" charset="0"/>
            </a:endParaRPr>
          </a:p>
          <a:p>
            <a:endParaRPr lang="en-US" sz="2200" b="0" dirty="0">
              <a:latin typeface="+mj-lt"/>
              <a:cs typeface="Arial" panose="020B0604020202020204" pitchFamily="34" charset="0"/>
            </a:endParaRPr>
          </a:p>
          <a:p>
            <a:r>
              <a:rPr lang="en-US" sz="2200" b="0" dirty="0">
                <a:latin typeface="+mj-lt"/>
                <a:cs typeface="Arial" panose="020B0604020202020204" pitchFamily="34" charset="0"/>
              </a:rPr>
              <a:t> Misty </a:t>
            </a:r>
            <a:r>
              <a:rPr lang="en-US" sz="2200" b="0" dirty="0" smtClean="0">
                <a:latin typeface="+mj-lt"/>
                <a:cs typeface="Arial" panose="020B0604020202020204" pitchFamily="34" charset="0"/>
              </a:rPr>
              <a:t>Reid</a:t>
            </a:r>
          </a:p>
          <a:p>
            <a:r>
              <a:rPr lang="en-US" sz="2200" b="0" dirty="0" smtClean="0">
                <a:latin typeface="+mj-lt"/>
                <a:cs typeface="Arial" panose="020B0604020202020204" pitchFamily="34" charset="0"/>
              </a:rPr>
              <a:t> </a:t>
            </a:r>
            <a:r>
              <a:rPr lang="en-US" sz="2200" b="0" dirty="0">
                <a:latin typeface="+mj-lt"/>
                <a:cs typeface="Arial" panose="020B0604020202020204" pitchFamily="34" charset="0"/>
              </a:rPr>
              <a:t>Coordinator of Student Accommodations One College Centre </a:t>
            </a:r>
            <a:endParaRPr lang="en-US" sz="2200" b="0" dirty="0" smtClean="0">
              <a:latin typeface="+mj-lt"/>
              <a:cs typeface="Arial" panose="020B0604020202020204" pitchFamily="34" charset="0"/>
            </a:endParaRPr>
          </a:p>
          <a:p>
            <a:r>
              <a:rPr lang="en-US" sz="2200" b="0" dirty="0" smtClean="0">
                <a:latin typeface="+mj-lt"/>
                <a:cs typeface="Arial" panose="020B0604020202020204" pitchFamily="34" charset="0"/>
              </a:rPr>
              <a:t>– </a:t>
            </a:r>
            <a:r>
              <a:rPr lang="en-US" sz="2200" b="0" dirty="0">
                <a:latin typeface="+mj-lt"/>
                <a:cs typeface="Arial" panose="020B0604020202020204" pitchFamily="34" charset="0"/>
              </a:rPr>
              <a:t>RM </a:t>
            </a:r>
            <a:r>
              <a:rPr lang="en-US" sz="2200" b="0" dirty="0" smtClean="0">
                <a:latin typeface="+mj-lt"/>
                <a:cs typeface="Arial" panose="020B0604020202020204" pitchFamily="34" charset="0"/>
              </a:rPr>
              <a:t>1469 </a:t>
            </a:r>
          </a:p>
          <a:p>
            <a:r>
              <a:rPr lang="en-US" sz="2200" b="0" dirty="0" smtClean="0">
                <a:latin typeface="+mj-lt"/>
                <a:cs typeface="Arial" panose="020B0604020202020204" pitchFamily="34" charset="0"/>
              </a:rPr>
              <a:t>misty.reid@templejc.edu </a:t>
            </a:r>
          </a:p>
          <a:p>
            <a:r>
              <a:rPr lang="en-US" sz="2200" b="0" dirty="0" smtClean="0">
                <a:latin typeface="+mj-lt"/>
                <a:cs typeface="Arial" panose="020B0604020202020204" pitchFamily="34" charset="0"/>
              </a:rPr>
              <a:t>254-298-8335 </a:t>
            </a:r>
            <a:endParaRPr lang="en-US" sz="2200" dirty="0">
              <a:latin typeface="+mj-lt"/>
              <a:cs typeface="Arial" panose="020B0604020202020204" pitchFamily="34" charset="0"/>
            </a:endParaRPr>
          </a:p>
        </p:txBody>
      </p:sp>
      <p:sp>
        <p:nvSpPr>
          <p:cNvPr id="2" name="Title 1"/>
          <p:cNvSpPr>
            <a:spLocks noGrp="1"/>
          </p:cNvSpPr>
          <p:nvPr>
            <p:ph type="ctrTitle"/>
          </p:nvPr>
        </p:nvSpPr>
        <p:spPr>
          <a:xfrm>
            <a:off x="609600" y="990600"/>
            <a:ext cx="7772400" cy="1470025"/>
          </a:xfrm>
        </p:spPr>
        <p:txBody>
          <a:bodyPr>
            <a:normAutofit fontScale="90000"/>
          </a:bodyPr>
          <a:lstStyle/>
          <a:p>
            <a:r>
              <a:rPr lang="en-US" dirty="0"/>
              <a:t/>
            </a:r>
            <a:br>
              <a:rPr lang="en-US" dirty="0"/>
            </a:br>
            <a:r>
              <a:rPr lang="en-US" dirty="0"/>
              <a:t/>
            </a:r>
            <a:br>
              <a:rPr lang="en-US" dirty="0"/>
            </a:br>
            <a:r>
              <a:rPr lang="en-US" dirty="0"/>
              <a:t> ADA FEDERAL MANDATED TRAINING: TITLE II – EDUCATIONAL </a:t>
            </a:r>
            <a:r>
              <a:rPr lang="en-US" dirty="0" smtClean="0"/>
              <a:t>ACCOMMODATIONS </a:t>
            </a:r>
            <a:endParaRPr lang="en-US" dirty="0"/>
          </a:p>
        </p:txBody>
      </p:sp>
    </p:spTree>
    <p:extLst>
      <p:ext uri="{BB962C8B-B14F-4D97-AF65-F5344CB8AC3E}">
        <p14:creationId xmlns:p14="http://schemas.microsoft.com/office/powerpoint/2010/main" val="393920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534400" cy="758952"/>
          </a:xfrm>
        </p:spPr>
        <p:txBody>
          <a:bodyPr>
            <a:normAutofit fontScale="90000"/>
          </a:bodyPr>
          <a:lstStyle/>
          <a:p>
            <a:r>
              <a:rPr lang="en-US" dirty="0"/>
              <a:t>THE AMERICANS WITH DISABILITY ACT AMENDED (ADAA) 2008 </a:t>
            </a:r>
            <a:br>
              <a:rPr lang="en-US" dirty="0"/>
            </a:br>
            <a:endParaRPr lang="en-US" dirty="0"/>
          </a:p>
        </p:txBody>
      </p:sp>
      <p:sp>
        <p:nvSpPr>
          <p:cNvPr id="3" name="Content Placeholder 2"/>
          <p:cNvSpPr>
            <a:spLocks noGrp="1"/>
          </p:cNvSpPr>
          <p:nvPr>
            <p:ph sz="quarter" idx="1"/>
          </p:nvPr>
        </p:nvSpPr>
        <p:spPr>
          <a:xfrm>
            <a:off x="228600" y="1295400"/>
            <a:ext cx="8503920" cy="4572000"/>
          </a:xfrm>
        </p:spPr>
        <p:txBody>
          <a:bodyPr>
            <a:normAutofit/>
          </a:bodyPr>
          <a:lstStyle/>
          <a:p>
            <a:pPr marL="0" indent="0">
              <a:buNone/>
            </a:pPr>
            <a:endParaRPr lang="en-US" dirty="0"/>
          </a:p>
          <a:p>
            <a:r>
              <a:rPr lang="en-US" dirty="0" smtClean="0"/>
              <a:t>The </a:t>
            </a:r>
            <a:r>
              <a:rPr lang="en-US" dirty="0"/>
              <a:t>ADAA is designed to remove barriers which prevent qualified individuals with disabilities from enjoying the same opportunities that are available to persons without disabilities. </a:t>
            </a:r>
          </a:p>
          <a:p>
            <a:r>
              <a:rPr lang="en-US" b="1" dirty="0" smtClean="0"/>
              <a:t>All </a:t>
            </a:r>
            <a:r>
              <a:rPr lang="en-US" b="1" dirty="0"/>
              <a:t>students with disabilities have the right to equal access of information that is presented to them. </a:t>
            </a:r>
            <a:r>
              <a:rPr lang="en-US" dirty="0"/>
              <a:t>They should not have advantages given to them that other students do not have </a:t>
            </a:r>
          </a:p>
          <a:p>
            <a:endParaRPr lang="en-US" dirty="0"/>
          </a:p>
        </p:txBody>
      </p:sp>
    </p:spTree>
    <p:extLst>
      <p:ext uri="{BB962C8B-B14F-4D97-AF65-F5344CB8AC3E}">
        <p14:creationId xmlns:p14="http://schemas.microsoft.com/office/powerpoint/2010/main" val="42543775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758952"/>
          </a:xfrm>
        </p:spPr>
        <p:txBody>
          <a:bodyPr>
            <a:normAutofit fontScale="90000"/>
          </a:bodyPr>
          <a:lstStyle/>
          <a:p>
            <a:r>
              <a:rPr lang="en-US" dirty="0"/>
              <a:t/>
            </a:r>
            <a:br>
              <a:rPr lang="en-US" dirty="0"/>
            </a:br>
            <a:r>
              <a:rPr lang="en-US" dirty="0"/>
              <a:t>SECTION 504 OF THE REHABILITATION ACT OF 1973 </a:t>
            </a:r>
          </a:p>
        </p:txBody>
      </p:sp>
      <p:sp>
        <p:nvSpPr>
          <p:cNvPr id="3" name="Content Placeholder 2"/>
          <p:cNvSpPr>
            <a:spLocks noGrp="1"/>
          </p:cNvSpPr>
          <p:nvPr>
            <p:ph sz="quarter" idx="1"/>
          </p:nvPr>
        </p:nvSpPr>
        <p:spPr>
          <a:xfrm>
            <a:off x="152400" y="533400"/>
            <a:ext cx="8503920" cy="4572000"/>
          </a:xfrm>
        </p:spPr>
        <p:txBody>
          <a:bodyPr>
            <a:normAutofit fontScale="92500"/>
          </a:bodyPr>
          <a:lstStyle/>
          <a:p>
            <a:endParaRPr lang="en-US" dirty="0"/>
          </a:p>
          <a:p>
            <a:endParaRPr lang="en-US" dirty="0"/>
          </a:p>
          <a:p>
            <a:r>
              <a:rPr lang="en-US" dirty="0" smtClean="0"/>
              <a:t>“</a:t>
            </a:r>
            <a:r>
              <a:rPr lang="en-US" dirty="0"/>
              <a:t>No otherwise qualified person with a disability in the United States…shall, solely on the basis of disability, be denied access to, or the benefits of, or be subjected to discrimination under any program or activity provided by an institution receiving federal financial assistance.” </a:t>
            </a:r>
          </a:p>
          <a:p>
            <a:r>
              <a:rPr lang="en-US" dirty="0" smtClean="0"/>
              <a:t>Under </a:t>
            </a:r>
            <a:r>
              <a:rPr lang="en-US" dirty="0"/>
              <a:t>Section 504, institutions are required to appoint and maintain at least one person to coordinate its efforts to comply with the requirements of Section 504. </a:t>
            </a:r>
          </a:p>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4648200"/>
            <a:ext cx="3657600" cy="649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343400" y="4648200"/>
            <a:ext cx="4572000" cy="1754326"/>
          </a:xfrm>
          <a:prstGeom prst="rect">
            <a:avLst/>
          </a:prstGeom>
        </p:spPr>
        <p:txBody>
          <a:bodyPr>
            <a:spAutoFit/>
          </a:bodyPr>
          <a:lstStyle/>
          <a:p>
            <a:endParaRPr lang="en-US" dirty="0"/>
          </a:p>
          <a:p>
            <a:r>
              <a:rPr lang="en-US" dirty="0"/>
              <a:t>Office of Student Accommodations Coordinator </a:t>
            </a:r>
          </a:p>
          <a:p>
            <a:r>
              <a:rPr lang="en-US" dirty="0"/>
              <a:t>Misty Reid </a:t>
            </a:r>
          </a:p>
          <a:p>
            <a:r>
              <a:rPr lang="en-US" dirty="0"/>
              <a:t>254-298-8335 </a:t>
            </a:r>
          </a:p>
          <a:p>
            <a:r>
              <a:rPr lang="en-US" dirty="0"/>
              <a:t>misty.reid@templejc.edu </a:t>
            </a:r>
          </a:p>
        </p:txBody>
      </p:sp>
    </p:spTree>
    <p:extLst>
      <p:ext uri="{BB962C8B-B14F-4D97-AF65-F5344CB8AC3E}">
        <p14:creationId xmlns:p14="http://schemas.microsoft.com/office/powerpoint/2010/main" val="6892317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OSA’S MISSION </a:t>
            </a:r>
          </a:p>
        </p:txBody>
      </p:sp>
      <p:sp>
        <p:nvSpPr>
          <p:cNvPr id="3" name="Content Placeholder 2"/>
          <p:cNvSpPr>
            <a:spLocks noGrp="1"/>
          </p:cNvSpPr>
          <p:nvPr>
            <p:ph sz="quarter" idx="1"/>
          </p:nvPr>
        </p:nvSpPr>
        <p:spPr>
          <a:xfrm>
            <a:off x="228600" y="914400"/>
            <a:ext cx="8503920" cy="4572000"/>
          </a:xfrm>
        </p:spPr>
        <p:txBody>
          <a:bodyPr>
            <a:normAutofit fontScale="92500"/>
          </a:bodyPr>
          <a:lstStyle/>
          <a:p>
            <a:endParaRPr lang="en-US" dirty="0"/>
          </a:p>
          <a:p>
            <a:endParaRPr lang="en-US" dirty="0"/>
          </a:p>
          <a:p>
            <a:r>
              <a:rPr lang="en-US" b="1" dirty="0" smtClean="0"/>
              <a:t>Value </a:t>
            </a:r>
            <a:r>
              <a:rPr lang="en-US" b="1" dirty="0"/>
              <a:t>each person on campus and their right to equal access to Temple College's programs and services </a:t>
            </a:r>
            <a:endParaRPr lang="en-US" dirty="0"/>
          </a:p>
          <a:p>
            <a:r>
              <a:rPr lang="en-US" b="1" dirty="0" smtClean="0"/>
              <a:t>Assist </a:t>
            </a:r>
            <a:r>
              <a:rPr lang="en-US" b="1" dirty="0"/>
              <a:t>instructors in providing an opportunity for students to be successful learners </a:t>
            </a:r>
            <a:endParaRPr lang="en-US" dirty="0"/>
          </a:p>
          <a:p>
            <a:r>
              <a:rPr lang="en-US" b="1" dirty="0" smtClean="0"/>
              <a:t>Promote </a:t>
            </a:r>
            <a:r>
              <a:rPr lang="en-US" b="1" dirty="0"/>
              <a:t>students' personal growth inside and outside of the classroom </a:t>
            </a:r>
            <a:endParaRPr lang="en-US" dirty="0"/>
          </a:p>
          <a:p>
            <a:r>
              <a:rPr lang="en-US" b="1" dirty="0" smtClean="0"/>
              <a:t>Maintain </a:t>
            </a:r>
            <a:r>
              <a:rPr lang="en-US" b="1" dirty="0"/>
              <a:t>legal compliance to all applicable laws </a:t>
            </a:r>
            <a:endParaRPr lang="en-US" dirty="0"/>
          </a:p>
          <a:p>
            <a:endParaRPr lang="en-US" dirty="0"/>
          </a:p>
        </p:txBody>
      </p:sp>
    </p:spTree>
    <p:extLst>
      <p:ext uri="{BB962C8B-B14F-4D97-AF65-F5344CB8AC3E}">
        <p14:creationId xmlns:p14="http://schemas.microsoft.com/office/powerpoint/2010/main" val="1402847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758952"/>
          </a:xfrm>
        </p:spPr>
        <p:txBody>
          <a:bodyPr>
            <a:normAutofit fontScale="90000"/>
          </a:bodyPr>
          <a:lstStyle/>
          <a:p>
            <a:r>
              <a:rPr lang="en-US" dirty="0"/>
              <a:t/>
            </a:r>
            <a:br>
              <a:rPr lang="en-US" dirty="0"/>
            </a:br>
            <a:r>
              <a:rPr lang="en-US" dirty="0"/>
              <a:t>OSA COORDINATOR’S RESPONSIBILITY FOR ACCOMMODATIONS </a:t>
            </a:r>
          </a:p>
        </p:txBody>
      </p:sp>
      <p:sp>
        <p:nvSpPr>
          <p:cNvPr id="3" name="Content Placeholder 2"/>
          <p:cNvSpPr>
            <a:spLocks noGrp="1"/>
          </p:cNvSpPr>
          <p:nvPr>
            <p:ph sz="quarter" idx="1"/>
          </p:nvPr>
        </p:nvSpPr>
        <p:spPr>
          <a:xfrm>
            <a:off x="304800" y="1295400"/>
            <a:ext cx="8503920" cy="4572000"/>
          </a:xfrm>
        </p:spPr>
        <p:txBody>
          <a:bodyPr>
            <a:normAutofit fontScale="77500" lnSpcReduction="20000"/>
          </a:bodyPr>
          <a:lstStyle/>
          <a:p>
            <a:endParaRPr lang="en-US" dirty="0"/>
          </a:p>
          <a:p>
            <a:endParaRPr lang="en-US" dirty="0"/>
          </a:p>
          <a:p>
            <a:r>
              <a:rPr lang="en-US" dirty="0" smtClean="0"/>
              <a:t>Advocate </a:t>
            </a:r>
            <a:r>
              <a:rPr lang="en-US" dirty="0"/>
              <a:t>for OSA students to determine what accommodations will give OSA students equal access to learning. </a:t>
            </a:r>
          </a:p>
          <a:p>
            <a:r>
              <a:rPr lang="en-US" dirty="0" smtClean="0"/>
              <a:t>Provide </a:t>
            </a:r>
            <a:r>
              <a:rPr lang="en-US" b="1" dirty="0"/>
              <a:t>only reasonable accommodations </a:t>
            </a:r>
            <a:r>
              <a:rPr lang="en-US" dirty="0"/>
              <a:t>to </a:t>
            </a:r>
            <a:r>
              <a:rPr lang="en-US" b="1" dirty="0"/>
              <a:t>OSA qualified students only. </a:t>
            </a:r>
            <a:endParaRPr lang="en-US" dirty="0"/>
          </a:p>
          <a:p>
            <a:r>
              <a:rPr lang="en-US" dirty="0" smtClean="0"/>
              <a:t>Protect </a:t>
            </a:r>
            <a:r>
              <a:rPr lang="en-US" dirty="0"/>
              <a:t>Temple College from Civil Rights complaints and potential discrimination law suits by students with disabilities. </a:t>
            </a:r>
          </a:p>
          <a:p>
            <a:r>
              <a:rPr lang="en-US" dirty="0" smtClean="0"/>
              <a:t> </a:t>
            </a:r>
            <a:r>
              <a:rPr lang="en-US" dirty="0"/>
              <a:t>Serve as a liaison between OSA students and instructors when needed. </a:t>
            </a:r>
          </a:p>
          <a:p>
            <a:r>
              <a:rPr lang="en-US" dirty="0" smtClean="0"/>
              <a:t> </a:t>
            </a:r>
            <a:r>
              <a:rPr lang="en-US" dirty="0"/>
              <a:t>Mediate discrimination complaints and recommend solutions for compliance. </a:t>
            </a:r>
          </a:p>
          <a:p>
            <a:r>
              <a:rPr lang="en-US" dirty="0" smtClean="0"/>
              <a:t> </a:t>
            </a:r>
            <a:r>
              <a:rPr lang="en-US" dirty="0"/>
              <a:t>Provide resource support for accommodation compliance to instructors. </a:t>
            </a:r>
          </a:p>
        </p:txBody>
      </p:sp>
    </p:spTree>
    <p:extLst>
      <p:ext uri="{BB962C8B-B14F-4D97-AF65-F5344CB8AC3E}">
        <p14:creationId xmlns:p14="http://schemas.microsoft.com/office/powerpoint/2010/main" val="2036957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APPLICATION PROCESS </a:t>
            </a:r>
          </a:p>
        </p:txBody>
      </p:sp>
      <p:sp>
        <p:nvSpPr>
          <p:cNvPr id="3" name="Content Placeholder 2"/>
          <p:cNvSpPr>
            <a:spLocks noGrp="1"/>
          </p:cNvSpPr>
          <p:nvPr>
            <p:ph sz="quarter" idx="1"/>
          </p:nvPr>
        </p:nvSpPr>
        <p:spPr>
          <a:xfrm>
            <a:off x="381000" y="1066800"/>
            <a:ext cx="8503920" cy="4572000"/>
          </a:xfrm>
        </p:spPr>
        <p:txBody>
          <a:bodyPr>
            <a:normAutofit fontScale="85000" lnSpcReduction="10000"/>
          </a:bodyPr>
          <a:lstStyle/>
          <a:p>
            <a:endParaRPr lang="en-US" dirty="0"/>
          </a:p>
          <a:p>
            <a:endParaRPr lang="en-US" dirty="0"/>
          </a:p>
          <a:p>
            <a:r>
              <a:rPr lang="en-US" b="1" dirty="0"/>
              <a:t>1.Student must self-disclose his or her disability to the OSA and request classroom accommodations </a:t>
            </a:r>
            <a:endParaRPr lang="en-US" dirty="0"/>
          </a:p>
          <a:p>
            <a:endParaRPr lang="en-US" dirty="0"/>
          </a:p>
          <a:p>
            <a:r>
              <a:rPr lang="en-US" dirty="0"/>
              <a:t>According to the Rehabilitation Act of 1973 and the Americans with Disabilities Act Amended (ADAA) 2008, a </a:t>
            </a:r>
            <a:r>
              <a:rPr lang="en-US" b="1" dirty="0"/>
              <a:t>student with a disability </a:t>
            </a:r>
            <a:r>
              <a:rPr lang="en-US" i="1" dirty="0"/>
              <a:t>is someone who has a physical or mental impairment; has a history of impairment; or is believed to have a disability that substantially limits a major life activity such as learning, speaking, seeing, hearing, breathing, walking, caring for one’s self, or performing manual tasks. </a:t>
            </a:r>
            <a:endParaRPr lang="en-US" dirty="0"/>
          </a:p>
          <a:p>
            <a:pPr marL="0" indent="0">
              <a:buNone/>
            </a:pPr>
            <a:endParaRPr lang="en-US" dirty="0"/>
          </a:p>
        </p:txBody>
      </p:sp>
    </p:spTree>
    <p:extLst>
      <p:ext uri="{BB962C8B-B14F-4D97-AF65-F5344CB8AC3E}">
        <p14:creationId xmlns:p14="http://schemas.microsoft.com/office/powerpoint/2010/main" val="4203622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758952"/>
          </a:xfrm>
        </p:spPr>
        <p:txBody>
          <a:bodyPr>
            <a:normAutofit fontScale="90000"/>
          </a:bodyPr>
          <a:lstStyle/>
          <a:p>
            <a:r>
              <a:rPr lang="en-US" dirty="0"/>
              <a:t/>
            </a:r>
            <a:br>
              <a:rPr lang="en-US" dirty="0"/>
            </a:br>
            <a:r>
              <a:rPr lang="en-US" dirty="0"/>
              <a:t>2. STUDENT MUST PROVIDE THE OSA WITH DOCUMENTATION OF DISABILITY. </a:t>
            </a:r>
          </a:p>
        </p:txBody>
      </p:sp>
      <p:sp>
        <p:nvSpPr>
          <p:cNvPr id="3" name="Content Placeholder 2"/>
          <p:cNvSpPr>
            <a:spLocks noGrp="1"/>
          </p:cNvSpPr>
          <p:nvPr>
            <p:ph sz="quarter" idx="1"/>
          </p:nvPr>
        </p:nvSpPr>
        <p:spPr>
          <a:xfrm>
            <a:off x="301752" y="1447800"/>
            <a:ext cx="8613648" cy="4876800"/>
          </a:xfrm>
        </p:spPr>
        <p:txBody>
          <a:bodyPr>
            <a:normAutofit fontScale="62500" lnSpcReduction="20000"/>
          </a:bodyPr>
          <a:lstStyle/>
          <a:p>
            <a:endParaRPr lang="en-US" dirty="0"/>
          </a:p>
          <a:p>
            <a:r>
              <a:rPr lang="en-US" b="1" dirty="0"/>
              <a:t>Current Documentation Guidelines : </a:t>
            </a:r>
            <a:endParaRPr lang="en-US" dirty="0"/>
          </a:p>
          <a:p>
            <a:r>
              <a:rPr lang="en-US" dirty="0" smtClean="0"/>
              <a:t>Special </a:t>
            </a:r>
            <a:r>
              <a:rPr lang="en-US" dirty="0"/>
              <a:t>Education ARD/IEP and 504 plans are </a:t>
            </a:r>
            <a:r>
              <a:rPr lang="en-US" b="1" dirty="0"/>
              <a:t>not sufficient </a:t>
            </a:r>
            <a:r>
              <a:rPr lang="en-US" dirty="0"/>
              <a:t>nor acceptable documentation. </a:t>
            </a:r>
          </a:p>
          <a:p>
            <a:r>
              <a:rPr lang="en-US" dirty="0" smtClean="0"/>
              <a:t>Acceptable </a:t>
            </a:r>
            <a:r>
              <a:rPr lang="en-US" dirty="0"/>
              <a:t>Documentation: </a:t>
            </a:r>
          </a:p>
          <a:p>
            <a:endParaRPr lang="en-US" dirty="0"/>
          </a:p>
          <a:p>
            <a:r>
              <a:rPr lang="en-US" b="1" i="1" dirty="0"/>
              <a:t>Documents older than 3 years from accommodation request date will not be accepted. </a:t>
            </a:r>
            <a:endParaRPr lang="en-US" dirty="0"/>
          </a:p>
          <a:p>
            <a:r>
              <a:rPr lang="en-US" dirty="0" smtClean="0"/>
              <a:t>FIE(Full </a:t>
            </a:r>
            <a:r>
              <a:rPr lang="en-US" dirty="0"/>
              <a:t>and Individual Evaluation) </a:t>
            </a:r>
          </a:p>
          <a:p>
            <a:r>
              <a:rPr lang="en-US" dirty="0" smtClean="0"/>
              <a:t>Temple </a:t>
            </a:r>
            <a:r>
              <a:rPr lang="en-US" dirty="0"/>
              <a:t>College Disability Documentation Letter </a:t>
            </a:r>
          </a:p>
          <a:p>
            <a:r>
              <a:rPr lang="en-US" dirty="0" smtClean="0"/>
              <a:t>Evaluation </a:t>
            </a:r>
            <a:r>
              <a:rPr lang="en-US" dirty="0"/>
              <a:t>Report from qualified professional </a:t>
            </a:r>
          </a:p>
          <a:p>
            <a:r>
              <a:rPr lang="en-US" dirty="0" smtClean="0"/>
              <a:t>Letter </a:t>
            </a:r>
            <a:r>
              <a:rPr lang="en-US" dirty="0"/>
              <a:t>from qualified professional in which the professional provides: </a:t>
            </a:r>
          </a:p>
          <a:p>
            <a:r>
              <a:rPr lang="en-US" b="1" dirty="0" smtClean="0"/>
              <a:t>Specific </a:t>
            </a:r>
            <a:r>
              <a:rPr lang="en-US" b="1" dirty="0"/>
              <a:t>Diagnosis – based on a comprehensive assessment conducted by a qualified professional. Evidence of a substantial limitation to learning or other major life activity must be provided. </a:t>
            </a:r>
            <a:endParaRPr lang="en-US" dirty="0"/>
          </a:p>
          <a:p>
            <a:r>
              <a:rPr lang="en-US" b="1" dirty="0" smtClean="0"/>
              <a:t>Medications </a:t>
            </a:r>
            <a:r>
              <a:rPr lang="en-US" b="1" dirty="0"/>
              <a:t>and side effects. </a:t>
            </a:r>
            <a:endParaRPr lang="en-US" dirty="0"/>
          </a:p>
          <a:p>
            <a:r>
              <a:rPr lang="en-US" b="1" dirty="0" smtClean="0"/>
              <a:t>Test </a:t>
            </a:r>
            <a:r>
              <a:rPr lang="en-US" b="1" dirty="0"/>
              <a:t>Scores (if any) </a:t>
            </a:r>
            <a:endParaRPr lang="en-US" dirty="0"/>
          </a:p>
          <a:p>
            <a:r>
              <a:rPr lang="en-US" b="1" dirty="0" smtClean="0"/>
              <a:t>Clinical </a:t>
            </a:r>
            <a:r>
              <a:rPr lang="en-US" b="1" dirty="0"/>
              <a:t>Summary </a:t>
            </a:r>
            <a:endParaRPr lang="en-US" dirty="0"/>
          </a:p>
          <a:p>
            <a:r>
              <a:rPr lang="en-US" b="1" dirty="0" smtClean="0"/>
              <a:t>Recommendations </a:t>
            </a:r>
            <a:r>
              <a:rPr lang="en-US" b="1" dirty="0"/>
              <a:t>for Accommodations </a:t>
            </a:r>
            <a:endParaRPr lang="en-US" dirty="0"/>
          </a:p>
          <a:p>
            <a:pPr marL="0" indent="0">
              <a:buNone/>
            </a:pPr>
            <a:endParaRPr lang="en-US" dirty="0"/>
          </a:p>
        </p:txBody>
      </p:sp>
    </p:spTree>
    <p:extLst>
      <p:ext uri="{BB962C8B-B14F-4D97-AF65-F5344CB8AC3E}">
        <p14:creationId xmlns:p14="http://schemas.microsoft.com/office/powerpoint/2010/main" val="1849758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758952"/>
          </a:xfrm>
        </p:spPr>
        <p:txBody>
          <a:bodyPr>
            <a:normAutofit fontScale="90000"/>
          </a:bodyPr>
          <a:lstStyle/>
          <a:p>
            <a:r>
              <a:rPr lang="en-US" dirty="0"/>
              <a:t/>
            </a:r>
            <a:br>
              <a:rPr lang="en-US" dirty="0"/>
            </a:br>
            <a:r>
              <a:rPr lang="en-US" dirty="0"/>
              <a:t>3. DETERMINING REASONABLE ACCOMMODATIONS </a:t>
            </a:r>
          </a:p>
        </p:txBody>
      </p:sp>
      <p:sp>
        <p:nvSpPr>
          <p:cNvPr id="3" name="Content Placeholder 2"/>
          <p:cNvSpPr>
            <a:spLocks noGrp="1"/>
          </p:cNvSpPr>
          <p:nvPr>
            <p:ph sz="quarter" idx="1"/>
          </p:nvPr>
        </p:nvSpPr>
        <p:spPr/>
        <p:txBody>
          <a:bodyPr>
            <a:normAutofit fontScale="85000" lnSpcReduction="20000"/>
          </a:bodyPr>
          <a:lstStyle/>
          <a:p>
            <a:endParaRPr lang="en-US" dirty="0"/>
          </a:p>
          <a:p>
            <a:r>
              <a:rPr lang="en-US" b="1" dirty="0"/>
              <a:t>“How does the disability/disorder affect your learning in the classroom?” </a:t>
            </a:r>
            <a:endParaRPr lang="en-US" dirty="0"/>
          </a:p>
          <a:p>
            <a:r>
              <a:rPr lang="en-US" b="1" dirty="0"/>
              <a:t>Accommodation Guidelines: </a:t>
            </a:r>
            <a:endParaRPr lang="en-US" dirty="0"/>
          </a:p>
          <a:p>
            <a:r>
              <a:rPr lang="en-US" dirty="0"/>
              <a:t>1. Accommodation must support the limitations of the disability. </a:t>
            </a:r>
          </a:p>
          <a:p>
            <a:r>
              <a:rPr lang="en-US" dirty="0"/>
              <a:t>2. Accommodation cannot modify the essential elements of the class as stated in the class syllabus. </a:t>
            </a:r>
          </a:p>
          <a:p>
            <a:r>
              <a:rPr lang="en-US" dirty="0"/>
              <a:t>3. Accommodations cannot provide an unfair advantage to the student with a disability. </a:t>
            </a:r>
          </a:p>
          <a:p>
            <a:r>
              <a:rPr lang="en-US" dirty="0"/>
              <a:t>4. Accommodations do not provide personal assistance outside of the classroom. </a:t>
            </a:r>
          </a:p>
          <a:p>
            <a:r>
              <a:rPr lang="en-US" dirty="0"/>
              <a:t>5. Accommodations are not retroactive. </a:t>
            </a:r>
          </a:p>
        </p:txBody>
      </p:sp>
    </p:spTree>
    <p:extLst>
      <p:ext uri="{BB962C8B-B14F-4D97-AF65-F5344CB8AC3E}">
        <p14:creationId xmlns:p14="http://schemas.microsoft.com/office/powerpoint/2010/main" val="453332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FALL </a:t>
            </a:r>
            <a:r>
              <a:rPr lang="en-US" sz="4400" dirty="0"/>
              <a:t>2017</a:t>
            </a:r>
            <a:r>
              <a:rPr lang="en-US" dirty="0"/>
              <a:t> DISABILITY BREAKDOWN</a:t>
            </a:r>
          </a:p>
        </p:txBody>
      </p:sp>
      <p:sp>
        <p:nvSpPr>
          <p:cNvPr id="3" name="Content Placeholder 2"/>
          <p:cNvSpPr>
            <a:spLocks noGrp="1"/>
          </p:cNvSpPr>
          <p:nvPr>
            <p:ph sz="quarter" idx="1"/>
          </p:nvPr>
        </p:nvSpPr>
        <p:spPr/>
        <p:txBody>
          <a:bodyPr>
            <a:normAutofit fontScale="77500" lnSpcReduction="20000"/>
          </a:bodyPr>
          <a:lstStyle/>
          <a:p>
            <a:r>
              <a:rPr lang="en-US" b="1" dirty="0"/>
              <a:t> </a:t>
            </a:r>
            <a:r>
              <a:rPr lang="en-US" b="1" dirty="0" smtClean="0"/>
              <a:t>93 students </a:t>
            </a:r>
            <a:r>
              <a:rPr lang="en-US" dirty="0"/>
              <a:t>have requested accommodations for their fall classes </a:t>
            </a:r>
          </a:p>
          <a:p>
            <a:r>
              <a:rPr lang="en-US" b="1" dirty="0" smtClean="0"/>
              <a:t>260 </a:t>
            </a:r>
            <a:r>
              <a:rPr lang="en-US" b="1" dirty="0"/>
              <a:t>letters of accommodations </a:t>
            </a:r>
            <a:r>
              <a:rPr lang="en-US" dirty="0" smtClean="0"/>
              <a:t>will </a:t>
            </a:r>
            <a:r>
              <a:rPr lang="en-US" dirty="0"/>
              <a:t>be delivered (emailed to instructors on </a:t>
            </a:r>
            <a:r>
              <a:rPr lang="en-US" dirty="0" smtClean="0"/>
              <a:t>08/24/17</a:t>
            </a:r>
            <a:r>
              <a:rPr lang="en-US" dirty="0"/>
              <a:t>) </a:t>
            </a:r>
          </a:p>
          <a:p>
            <a:r>
              <a:rPr lang="en-US" dirty="0"/>
              <a:t>Learning Disability – </a:t>
            </a:r>
            <a:r>
              <a:rPr lang="en-US" b="1" dirty="0"/>
              <a:t> </a:t>
            </a:r>
            <a:r>
              <a:rPr lang="en-US" dirty="0" smtClean="0"/>
              <a:t>Dyslexia -</a:t>
            </a:r>
            <a:r>
              <a:rPr lang="en-US" b="1" dirty="0" smtClean="0"/>
              <a:t>31</a:t>
            </a:r>
            <a:endParaRPr lang="en-US" b="1" dirty="0"/>
          </a:p>
          <a:p>
            <a:r>
              <a:rPr lang="en-US" dirty="0"/>
              <a:t>ADD/ADHD – </a:t>
            </a:r>
            <a:r>
              <a:rPr lang="en-US" b="1" dirty="0"/>
              <a:t> </a:t>
            </a:r>
            <a:r>
              <a:rPr lang="en-US" b="1" dirty="0" smtClean="0"/>
              <a:t>19</a:t>
            </a:r>
          </a:p>
          <a:p>
            <a:r>
              <a:rPr lang="en-US" dirty="0" smtClean="0"/>
              <a:t>Mood </a:t>
            </a:r>
            <a:r>
              <a:rPr lang="en-US" dirty="0"/>
              <a:t>Disorders – </a:t>
            </a:r>
            <a:r>
              <a:rPr lang="en-US" b="1" dirty="0"/>
              <a:t> </a:t>
            </a:r>
            <a:r>
              <a:rPr lang="en-US" dirty="0"/>
              <a:t>– Depression, Bipolar, PTSD </a:t>
            </a:r>
            <a:r>
              <a:rPr lang="en-US" dirty="0" smtClean="0"/>
              <a:t>-</a:t>
            </a:r>
            <a:r>
              <a:rPr lang="en-US" b="1" dirty="0" smtClean="0"/>
              <a:t>12</a:t>
            </a:r>
            <a:endParaRPr lang="en-US" b="1" dirty="0"/>
          </a:p>
          <a:p>
            <a:r>
              <a:rPr lang="en-US" dirty="0"/>
              <a:t>Other – - Cerebral Palsy, Sensory Processing Disorder </a:t>
            </a:r>
            <a:r>
              <a:rPr lang="en-US" dirty="0" smtClean="0"/>
              <a:t>-</a:t>
            </a:r>
            <a:r>
              <a:rPr lang="en-US" b="1" dirty="0" smtClean="0"/>
              <a:t>3</a:t>
            </a:r>
            <a:endParaRPr lang="en-US" b="1" dirty="0"/>
          </a:p>
          <a:p>
            <a:r>
              <a:rPr lang="en-US" dirty="0"/>
              <a:t>Hearing Impairments- Deaf, Hard of Hearing </a:t>
            </a:r>
            <a:r>
              <a:rPr lang="en-US" b="1" dirty="0" smtClean="0"/>
              <a:t>4</a:t>
            </a:r>
            <a:endParaRPr lang="en-US" b="1" dirty="0"/>
          </a:p>
          <a:p>
            <a:r>
              <a:rPr lang="en-US" dirty="0"/>
              <a:t>Visual Impairments – </a:t>
            </a:r>
            <a:r>
              <a:rPr lang="en-US" dirty="0" smtClean="0"/>
              <a:t>– </a:t>
            </a:r>
            <a:r>
              <a:rPr lang="en-US" dirty="0"/>
              <a:t>Blindness or Limited sight </a:t>
            </a:r>
            <a:r>
              <a:rPr lang="en-US" b="1" dirty="0" smtClean="0"/>
              <a:t>4</a:t>
            </a:r>
            <a:endParaRPr lang="en-US" b="1" dirty="0"/>
          </a:p>
          <a:p>
            <a:r>
              <a:rPr lang="en-US" dirty="0"/>
              <a:t>Illness – – Cancer, Meningitis </a:t>
            </a:r>
            <a:r>
              <a:rPr lang="en-US" dirty="0" smtClean="0"/>
              <a:t>-</a:t>
            </a:r>
            <a:r>
              <a:rPr lang="en-US" b="1" dirty="0" smtClean="0"/>
              <a:t>2</a:t>
            </a:r>
            <a:endParaRPr lang="en-US" b="1" dirty="0"/>
          </a:p>
          <a:p>
            <a:r>
              <a:rPr lang="en-US" dirty="0"/>
              <a:t>Orthopedic Impairments – </a:t>
            </a:r>
          </a:p>
          <a:p>
            <a:r>
              <a:rPr lang="en-US" dirty="0"/>
              <a:t>Psychotic – – Schizophrenia, Personality disorder </a:t>
            </a:r>
            <a:r>
              <a:rPr lang="en-US" dirty="0" smtClean="0"/>
              <a:t>-</a:t>
            </a:r>
            <a:r>
              <a:rPr lang="en-US" b="1" dirty="0" smtClean="0"/>
              <a:t>5</a:t>
            </a:r>
            <a:endParaRPr lang="en-US" b="1" dirty="0"/>
          </a:p>
          <a:p>
            <a:r>
              <a:rPr lang="en-US" dirty="0"/>
              <a:t>Pervasive Disabilities – </a:t>
            </a:r>
            <a:r>
              <a:rPr lang="en-US" b="1" dirty="0"/>
              <a:t>– </a:t>
            </a:r>
            <a:r>
              <a:rPr lang="en-US" dirty="0"/>
              <a:t>Autism Spectrum Disorder </a:t>
            </a:r>
            <a:r>
              <a:rPr lang="en-US" dirty="0" smtClean="0"/>
              <a:t>-</a:t>
            </a:r>
            <a:r>
              <a:rPr lang="en-US" b="1" dirty="0" smtClean="0"/>
              <a:t>7</a:t>
            </a:r>
            <a:endParaRPr lang="en-US" b="1" dirty="0"/>
          </a:p>
          <a:p>
            <a:r>
              <a:rPr lang="en-US" dirty="0"/>
              <a:t>Cognitive Disabilities-</a:t>
            </a:r>
            <a:r>
              <a:rPr lang="en-US" b="1" dirty="0"/>
              <a:t> </a:t>
            </a:r>
            <a:r>
              <a:rPr lang="en-US" dirty="0"/>
              <a:t>– Traumatic Brain Injury </a:t>
            </a:r>
            <a:r>
              <a:rPr lang="en-US" dirty="0" smtClean="0"/>
              <a:t>-</a:t>
            </a:r>
            <a:r>
              <a:rPr lang="en-US" b="1" dirty="0" smtClean="0"/>
              <a:t>6</a:t>
            </a:r>
            <a:endParaRPr lang="en-US" b="1" dirty="0"/>
          </a:p>
          <a:p>
            <a:endParaRPr lang="en-US" dirty="0"/>
          </a:p>
          <a:p>
            <a:endParaRPr lang="en-US" dirty="0"/>
          </a:p>
        </p:txBody>
      </p:sp>
    </p:spTree>
    <p:extLst>
      <p:ext uri="{BB962C8B-B14F-4D97-AF65-F5344CB8AC3E}">
        <p14:creationId xmlns:p14="http://schemas.microsoft.com/office/powerpoint/2010/main" val="1986419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758952"/>
          </a:xfrm>
        </p:spPr>
        <p:txBody>
          <a:bodyPr>
            <a:normAutofit fontScale="90000"/>
          </a:bodyPr>
          <a:lstStyle/>
          <a:p>
            <a:r>
              <a:rPr lang="en-US" dirty="0"/>
              <a:t/>
            </a:r>
            <a:br>
              <a:rPr lang="en-US" dirty="0"/>
            </a:br>
            <a:r>
              <a:rPr lang="en-US" dirty="0"/>
              <a:t>FALL </a:t>
            </a:r>
            <a:r>
              <a:rPr lang="en-US" sz="4000" dirty="0" smtClean="0"/>
              <a:t>2017</a:t>
            </a:r>
            <a:r>
              <a:rPr lang="en-US" dirty="0" smtClean="0"/>
              <a:t> ACCOMMODATION </a:t>
            </a:r>
            <a:r>
              <a:rPr lang="en-US" dirty="0"/>
              <a:t>REQUEST COUNT </a:t>
            </a:r>
          </a:p>
        </p:txBody>
      </p:sp>
      <p:sp>
        <p:nvSpPr>
          <p:cNvPr id="3" name="Content Placeholder 2"/>
          <p:cNvSpPr>
            <a:spLocks noGrp="1"/>
          </p:cNvSpPr>
          <p:nvPr>
            <p:ph sz="quarter" idx="1"/>
          </p:nvPr>
        </p:nvSpPr>
        <p:spPr/>
        <p:txBody>
          <a:bodyPr>
            <a:normAutofit fontScale="92500" lnSpcReduction="10000"/>
          </a:bodyPr>
          <a:lstStyle/>
          <a:p>
            <a:r>
              <a:rPr lang="en-US" dirty="0" smtClean="0"/>
              <a:t>Extended </a:t>
            </a:r>
            <a:r>
              <a:rPr lang="en-US" dirty="0"/>
              <a:t>time on tests and quizzes (time and a half) </a:t>
            </a:r>
            <a:r>
              <a:rPr lang="en-US" dirty="0" smtClean="0"/>
              <a:t>- </a:t>
            </a:r>
            <a:r>
              <a:rPr lang="en-US" b="1" dirty="0" smtClean="0"/>
              <a:t>89</a:t>
            </a:r>
            <a:endParaRPr lang="en-US" b="1" dirty="0"/>
          </a:p>
          <a:p>
            <a:r>
              <a:rPr lang="en-US" dirty="0" smtClean="0"/>
              <a:t>Provide </a:t>
            </a:r>
            <a:r>
              <a:rPr lang="en-US" dirty="0"/>
              <a:t>a copy of lecture notes, material on board before class begins* </a:t>
            </a:r>
            <a:r>
              <a:rPr lang="en-US" dirty="0" smtClean="0"/>
              <a:t>-</a:t>
            </a:r>
            <a:r>
              <a:rPr lang="en-US" b="1" dirty="0" smtClean="0"/>
              <a:t>91</a:t>
            </a:r>
            <a:endParaRPr lang="en-US" b="1" dirty="0"/>
          </a:p>
          <a:p>
            <a:r>
              <a:rPr lang="en-US" dirty="0" smtClean="0"/>
              <a:t>Alternative </a:t>
            </a:r>
            <a:r>
              <a:rPr lang="en-US" dirty="0"/>
              <a:t>testing location </a:t>
            </a:r>
            <a:r>
              <a:rPr lang="en-US" dirty="0" smtClean="0"/>
              <a:t>-</a:t>
            </a:r>
            <a:r>
              <a:rPr lang="en-US" b="1" dirty="0"/>
              <a:t>6</a:t>
            </a:r>
            <a:r>
              <a:rPr lang="en-US" b="1" dirty="0" smtClean="0"/>
              <a:t>2</a:t>
            </a:r>
            <a:r>
              <a:rPr lang="en-US" dirty="0" smtClean="0"/>
              <a:t> </a:t>
            </a:r>
            <a:endParaRPr lang="en-US" dirty="0"/>
          </a:p>
          <a:p>
            <a:r>
              <a:rPr lang="en-US" dirty="0" smtClean="0"/>
              <a:t>Use </a:t>
            </a:r>
            <a:r>
              <a:rPr lang="en-US" dirty="0"/>
              <a:t>of a tape recorder or laptop in </a:t>
            </a:r>
            <a:r>
              <a:rPr lang="en-US" dirty="0" smtClean="0"/>
              <a:t>class-</a:t>
            </a:r>
            <a:r>
              <a:rPr lang="en-US" b="1" dirty="0" smtClean="0"/>
              <a:t>23</a:t>
            </a:r>
          </a:p>
          <a:p>
            <a:r>
              <a:rPr lang="en-US" dirty="0" smtClean="0"/>
              <a:t>Preferential Seating-</a:t>
            </a:r>
            <a:r>
              <a:rPr lang="en-US" b="1" dirty="0" smtClean="0"/>
              <a:t>26 </a:t>
            </a:r>
            <a:endParaRPr lang="en-US" b="1" dirty="0"/>
          </a:p>
          <a:p>
            <a:r>
              <a:rPr lang="en-US" dirty="0" smtClean="0"/>
              <a:t> </a:t>
            </a:r>
            <a:r>
              <a:rPr lang="en-US" dirty="0"/>
              <a:t>Leniency on spelling errors for in class assignments </a:t>
            </a:r>
            <a:r>
              <a:rPr lang="en-US" dirty="0" smtClean="0"/>
              <a:t>-</a:t>
            </a:r>
            <a:r>
              <a:rPr lang="en-US" b="1" dirty="0"/>
              <a:t>1</a:t>
            </a:r>
            <a:r>
              <a:rPr lang="en-US" b="1" dirty="0" smtClean="0"/>
              <a:t>6 </a:t>
            </a:r>
            <a:endParaRPr lang="en-US" b="1" dirty="0"/>
          </a:p>
          <a:p>
            <a:r>
              <a:rPr lang="en-US" dirty="0" smtClean="0"/>
              <a:t>Someone </a:t>
            </a:r>
            <a:r>
              <a:rPr lang="en-US" dirty="0"/>
              <a:t>to read test/Adobe Test </a:t>
            </a:r>
            <a:r>
              <a:rPr lang="en-US" dirty="0" smtClean="0"/>
              <a:t>Reader-</a:t>
            </a:r>
            <a:r>
              <a:rPr lang="en-US" b="1" dirty="0" smtClean="0"/>
              <a:t>19 </a:t>
            </a:r>
            <a:endParaRPr lang="en-US" b="1" dirty="0"/>
          </a:p>
          <a:p>
            <a:r>
              <a:rPr lang="en-US" dirty="0" smtClean="0"/>
              <a:t>Extended </a:t>
            </a:r>
            <a:r>
              <a:rPr lang="en-US" dirty="0"/>
              <a:t>time </a:t>
            </a:r>
            <a:r>
              <a:rPr lang="en-US"/>
              <a:t>on </a:t>
            </a:r>
            <a:r>
              <a:rPr lang="en-US" smtClean="0"/>
              <a:t>in-class </a:t>
            </a:r>
            <a:r>
              <a:rPr lang="en-US" dirty="0"/>
              <a:t>assignments </a:t>
            </a:r>
            <a:r>
              <a:rPr lang="en-US" dirty="0" smtClean="0"/>
              <a:t>-</a:t>
            </a:r>
            <a:r>
              <a:rPr lang="en-US" b="1" dirty="0" smtClean="0"/>
              <a:t>16</a:t>
            </a:r>
            <a:endParaRPr lang="en-US" b="1" dirty="0"/>
          </a:p>
          <a:p>
            <a:r>
              <a:rPr lang="en-US" dirty="0" smtClean="0"/>
              <a:t>Leniency </a:t>
            </a:r>
            <a:r>
              <a:rPr lang="en-US" dirty="0"/>
              <a:t>on speaking/reading aloud </a:t>
            </a:r>
            <a:r>
              <a:rPr lang="en-US" dirty="0" smtClean="0"/>
              <a:t>-</a:t>
            </a:r>
            <a:r>
              <a:rPr lang="en-US" b="1" dirty="0"/>
              <a:t>4</a:t>
            </a:r>
          </a:p>
          <a:p>
            <a:r>
              <a:rPr lang="en-US" dirty="0" smtClean="0"/>
              <a:t>Use </a:t>
            </a:r>
            <a:r>
              <a:rPr lang="en-US" dirty="0"/>
              <a:t>of medical assistant </a:t>
            </a:r>
            <a:r>
              <a:rPr lang="en-US" dirty="0" smtClean="0"/>
              <a:t>-</a:t>
            </a:r>
            <a:r>
              <a:rPr lang="en-US" b="1" dirty="0" smtClean="0"/>
              <a:t>3</a:t>
            </a:r>
            <a:endParaRPr lang="en-US" b="1" dirty="0"/>
          </a:p>
          <a:p>
            <a:endParaRPr lang="en-US" dirty="0"/>
          </a:p>
        </p:txBody>
      </p:sp>
    </p:spTree>
    <p:extLst>
      <p:ext uri="{BB962C8B-B14F-4D97-AF65-F5344CB8AC3E}">
        <p14:creationId xmlns:p14="http://schemas.microsoft.com/office/powerpoint/2010/main" val="37349982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534400" cy="758952"/>
          </a:xfrm>
        </p:spPr>
        <p:txBody>
          <a:bodyPr>
            <a:normAutofit fontScale="90000"/>
          </a:bodyPr>
          <a:lstStyle/>
          <a:p>
            <a:r>
              <a:rPr lang="en-US" dirty="0"/>
              <a:t/>
            </a:r>
            <a:br>
              <a:rPr lang="en-US" dirty="0"/>
            </a:br>
            <a:r>
              <a:rPr lang="en-US" dirty="0"/>
              <a:t>STUDENT’S RESPONSIBILITY FOR ACCOMMODATIONS </a:t>
            </a:r>
          </a:p>
        </p:txBody>
      </p:sp>
      <p:sp>
        <p:nvSpPr>
          <p:cNvPr id="3" name="Content Placeholder 2"/>
          <p:cNvSpPr>
            <a:spLocks noGrp="1"/>
          </p:cNvSpPr>
          <p:nvPr>
            <p:ph sz="quarter" idx="1"/>
          </p:nvPr>
        </p:nvSpPr>
        <p:spPr/>
        <p:txBody>
          <a:bodyPr>
            <a:normAutofit fontScale="92500" lnSpcReduction="20000"/>
          </a:bodyPr>
          <a:lstStyle/>
          <a:p>
            <a:endParaRPr lang="en-US" dirty="0"/>
          </a:p>
          <a:p>
            <a:r>
              <a:rPr lang="en-US" dirty="0"/>
              <a:t>1. Students must request letters of accommodation each semester. </a:t>
            </a:r>
          </a:p>
          <a:p>
            <a:r>
              <a:rPr lang="en-US" dirty="0"/>
              <a:t>2. Within 1-2 class days, students are advised to introduce themselves to their instructors, request the use of accommodations in the classroom, and clarify any issues or concerns the instructor has with the accommodation requests. </a:t>
            </a:r>
          </a:p>
          <a:p>
            <a:r>
              <a:rPr lang="en-US" dirty="0"/>
              <a:t>3. Students must maintain continuous communication regarding their accommodations </a:t>
            </a:r>
            <a:r>
              <a:rPr lang="en-US" b="1" dirty="0"/>
              <a:t>throughout the semester </a:t>
            </a:r>
            <a:r>
              <a:rPr lang="en-US" dirty="0"/>
              <a:t>by scheduling for tests and making accommodation arrangements with their instructors. </a:t>
            </a:r>
          </a:p>
          <a:p>
            <a:r>
              <a:rPr lang="en-US" dirty="0"/>
              <a:t>4. </a:t>
            </a:r>
            <a:r>
              <a:rPr lang="en-US" b="1" dirty="0"/>
              <a:t>Students are responsible for their own success. </a:t>
            </a:r>
            <a:endParaRPr lang="en-US" dirty="0"/>
          </a:p>
        </p:txBody>
      </p:sp>
    </p:spTree>
    <p:extLst>
      <p:ext uri="{BB962C8B-B14F-4D97-AF65-F5344CB8AC3E}">
        <p14:creationId xmlns:p14="http://schemas.microsoft.com/office/powerpoint/2010/main" val="3069763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534400" cy="758952"/>
          </a:xfrm>
        </p:spPr>
        <p:txBody>
          <a:bodyPr>
            <a:normAutofit fontScale="90000"/>
          </a:bodyPr>
          <a:lstStyle/>
          <a:p>
            <a:r>
              <a:rPr lang="en-US" dirty="0"/>
              <a:t/>
            </a:r>
            <a:br>
              <a:rPr lang="en-US" dirty="0"/>
            </a:br>
            <a:r>
              <a:rPr lang="en-US" dirty="0"/>
              <a:t>FACULTY’S RESPONSIBILITY FOR ACCOMMODATIONS </a:t>
            </a:r>
          </a:p>
        </p:txBody>
      </p:sp>
      <p:sp>
        <p:nvSpPr>
          <p:cNvPr id="3" name="Content Placeholder 2"/>
          <p:cNvSpPr>
            <a:spLocks noGrp="1"/>
          </p:cNvSpPr>
          <p:nvPr>
            <p:ph sz="quarter" idx="1"/>
          </p:nvPr>
        </p:nvSpPr>
        <p:spPr>
          <a:xfrm>
            <a:off x="304800" y="1371600"/>
            <a:ext cx="8503920" cy="4572000"/>
          </a:xfrm>
        </p:spPr>
        <p:txBody>
          <a:bodyPr>
            <a:normAutofit fontScale="85000" lnSpcReduction="20000"/>
          </a:bodyPr>
          <a:lstStyle/>
          <a:p>
            <a:endParaRPr lang="en-US" dirty="0"/>
          </a:p>
          <a:p>
            <a:r>
              <a:rPr lang="en-US" b="1" dirty="0"/>
              <a:t>You are obligated by law to utilize the Letters of Accommodations. </a:t>
            </a:r>
            <a:endParaRPr lang="en-US" dirty="0"/>
          </a:p>
          <a:p>
            <a:r>
              <a:rPr lang="en-US" dirty="0"/>
              <a:t>1. They will be emailed to you. If you don’t have a letter, the student either has not contacted me, or he/she does not qualify for accommodations in your class. </a:t>
            </a:r>
          </a:p>
          <a:p>
            <a:r>
              <a:rPr lang="en-US" dirty="0"/>
              <a:t>2. If a student claims to need accommodations, refer him/her to the OSA office. </a:t>
            </a:r>
          </a:p>
          <a:p>
            <a:r>
              <a:rPr lang="en-US" b="1" dirty="0"/>
              <a:t>Uphold and respect FERPA. </a:t>
            </a:r>
            <a:endParaRPr lang="en-US" dirty="0"/>
          </a:p>
          <a:p>
            <a:r>
              <a:rPr lang="en-US" dirty="0"/>
              <a:t>1. Do not discuss a student’s disability or accommodations in the classroom nor in front of other students. </a:t>
            </a:r>
          </a:p>
          <a:p>
            <a:r>
              <a:rPr lang="en-US" dirty="0"/>
              <a:t>2. Keep the student’s letter of accommodation secure. </a:t>
            </a:r>
          </a:p>
          <a:p>
            <a:r>
              <a:rPr lang="en-US" dirty="0"/>
              <a:t>3. Use only TC Email addresses when discussing accommodations with student via email. </a:t>
            </a:r>
          </a:p>
        </p:txBody>
      </p:sp>
    </p:spTree>
    <p:extLst>
      <p:ext uri="{BB962C8B-B14F-4D97-AF65-F5344CB8AC3E}">
        <p14:creationId xmlns:p14="http://schemas.microsoft.com/office/powerpoint/2010/main" val="31239543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534400" cy="758952"/>
          </a:xfrm>
        </p:spPr>
        <p:txBody>
          <a:bodyPr>
            <a:normAutofit fontScale="90000"/>
          </a:bodyPr>
          <a:lstStyle/>
          <a:p>
            <a:r>
              <a:rPr lang="en-US" dirty="0"/>
              <a:t/>
            </a:r>
            <a:br>
              <a:rPr lang="en-US" dirty="0"/>
            </a:br>
            <a:r>
              <a:rPr lang="en-US" dirty="0"/>
              <a:t>BEST PRACTICES FOR ACCOMMODATION COMPLIANCE </a:t>
            </a:r>
          </a:p>
        </p:txBody>
      </p:sp>
      <p:sp>
        <p:nvSpPr>
          <p:cNvPr id="3" name="Content Placeholder 2"/>
          <p:cNvSpPr>
            <a:spLocks noGrp="1"/>
          </p:cNvSpPr>
          <p:nvPr>
            <p:ph sz="quarter" idx="1"/>
          </p:nvPr>
        </p:nvSpPr>
        <p:spPr>
          <a:xfrm>
            <a:off x="304800" y="1219200"/>
            <a:ext cx="8503920" cy="4572000"/>
          </a:xfrm>
        </p:spPr>
        <p:txBody>
          <a:bodyPr/>
          <a:lstStyle/>
          <a:p>
            <a:endParaRPr lang="en-US" dirty="0"/>
          </a:p>
          <a:p>
            <a:r>
              <a:rPr lang="en-US" dirty="0"/>
              <a:t>Protect yourself from complaints and/or lawsuits by: </a:t>
            </a:r>
          </a:p>
          <a:p>
            <a:r>
              <a:rPr lang="en-US" b="1" dirty="0"/>
              <a:t>1.NEVER saying “NO” or “I cannot/will not provide this accommodation.” </a:t>
            </a:r>
            <a:endParaRPr lang="en-US" dirty="0"/>
          </a:p>
          <a:p>
            <a:endParaRPr lang="en-US" dirty="0"/>
          </a:p>
          <a:p>
            <a:r>
              <a:rPr lang="en-US" b="1" dirty="0"/>
              <a:t>2.Being flexible, thinking outside of the box, and being willing to change the environment </a:t>
            </a:r>
            <a:r>
              <a:rPr lang="en-US" dirty="0"/>
              <a:t>by providing assistive technology devices, supports, and accommodations to ensure the student has equal access to all class materials. </a:t>
            </a:r>
          </a:p>
          <a:p>
            <a:endParaRPr lang="en-US" dirty="0"/>
          </a:p>
        </p:txBody>
      </p:sp>
    </p:spTree>
    <p:extLst>
      <p:ext uri="{BB962C8B-B14F-4D97-AF65-F5344CB8AC3E}">
        <p14:creationId xmlns:p14="http://schemas.microsoft.com/office/powerpoint/2010/main" val="20624091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758952"/>
          </a:xfrm>
        </p:spPr>
        <p:txBody>
          <a:bodyPr>
            <a:normAutofit fontScale="90000"/>
          </a:bodyPr>
          <a:lstStyle/>
          <a:p>
            <a:r>
              <a:rPr lang="en-US" dirty="0"/>
              <a:t/>
            </a:r>
            <a:br>
              <a:rPr lang="en-US" dirty="0"/>
            </a:br>
            <a:r>
              <a:rPr lang="en-US" dirty="0"/>
              <a:t>BEST PRACTICES FOR ACCOMMODATION COMPLIANCE </a:t>
            </a:r>
          </a:p>
        </p:txBody>
      </p:sp>
      <p:sp>
        <p:nvSpPr>
          <p:cNvPr id="3" name="Content Placeholder 2"/>
          <p:cNvSpPr>
            <a:spLocks noGrp="1"/>
          </p:cNvSpPr>
          <p:nvPr>
            <p:ph sz="quarter" idx="1"/>
          </p:nvPr>
        </p:nvSpPr>
        <p:spPr>
          <a:xfrm>
            <a:off x="228600" y="1219200"/>
            <a:ext cx="8503920" cy="4572000"/>
          </a:xfrm>
        </p:spPr>
        <p:txBody>
          <a:bodyPr>
            <a:normAutofit fontScale="92500" lnSpcReduction="20000"/>
          </a:bodyPr>
          <a:lstStyle/>
          <a:p>
            <a:endParaRPr lang="en-US" dirty="0"/>
          </a:p>
          <a:p>
            <a:endParaRPr lang="en-US" dirty="0"/>
          </a:p>
          <a:p>
            <a:r>
              <a:rPr lang="en-US" dirty="0"/>
              <a:t>3.Once the student has disclosed their accommodation requests to you, </a:t>
            </a:r>
            <a:r>
              <a:rPr lang="en-US" b="1" dirty="0"/>
              <a:t>asking questions and voicing concerns first to students then to the OSA if solutions cannot be found. </a:t>
            </a:r>
            <a:endParaRPr lang="en-US" dirty="0"/>
          </a:p>
          <a:p>
            <a:endParaRPr lang="en-US" dirty="0"/>
          </a:p>
          <a:p>
            <a:r>
              <a:rPr lang="en-US" b="1" dirty="0"/>
              <a:t>4.Reviewing student accommodation requests </a:t>
            </a:r>
            <a:r>
              <a:rPr lang="en-US" dirty="0"/>
              <a:t>before class and </a:t>
            </a:r>
            <a:r>
              <a:rPr lang="en-US" b="1" dirty="0"/>
              <a:t>before each test</a:t>
            </a:r>
            <a:r>
              <a:rPr lang="en-US" dirty="0"/>
              <a:t>. </a:t>
            </a:r>
          </a:p>
          <a:p>
            <a:endParaRPr lang="en-US" dirty="0"/>
          </a:p>
          <a:p>
            <a:r>
              <a:rPr lang="en-US" b="1" dirty="0"/>
              <a:t>5.Reporting suspected and/or known accommodation abuses to OSA </a:t>
            </a:r>
            <a:endParaRPr lang="en-US" dirty="0"/>
          </a:p>
          <a:p>
            <a:endParaRPr lang="en-US" dirty="0"/>
          </a:p>
        </p:txBody>
      </p:sp>
    </p:spTree>
    <p:extLst>
      <p:ext uri="{BB962C8B-B14F-4D97-AF65-F5344CB8AC3E}">
        <p14:creationId xmlns:p14="http://schemas.microsoft.com/office/powerpoint/2010/main" val="15216132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228600" y="2057400"/>
            <a:ext cx="8382000" cy="4114800"/>
          </a:xfrm>
        </p:spPr>
        <p:txBody>
          <a:bodyPr>
            <a:normAutofit/>
          </a:bodyPr>
          <a:lstStyle/>
          <a:p>
            <a:endParaRPr lang="en-US" b="0" dirty="0"/>
          </a:p>
          <a:p>
            <a:endParaRPr lang="en-US" b="0" dirty="0"/>
          </a:p>
          <a:p>
            <a:pPr marL="285750" indent="-285750">
              <a:buFont typeface="Arial" panose="020B0604020202020204" pitchFamily="34" charset="0"/>
              <a:buChar char="•"/>
            </a:pPr>
            <a:r>
              <a:rPr lang="en-US" sz="1700" b="0" dirty="0" smtClean="0"/>
              <a:t>Alternative </a:t>
            </a:r>
            <a:r>
              <a:rPr lang="en-US" sz="1700" b="0" dirty="0"/>
              <a:t>testing location </a:t>
            </a:r>
          </a:p>
          <a:p>
            <a:r>
              <a:rPr lang="en-US" sz="1700" b="0" dirty="0" smtClean="0"/>
              <a:t>  Testing </a:t>
            </a:r>
            <a:r>
              <a:rPr lang="en-US" sz="1700" b="0" dirty="0"/>
              <a:t>Center, Adjacent Classroom </a:t>
            </a:r>
          </a:p>
          <a:p>
            <a:pPr marL="285750" indent="-285750">
              <a:buFont typeface="Arial" panose="020B0604020202020204" pitchFamily="34" charset="0"/>
              <a:buChar char="•"/>
            </a:pPr>
            <a:r>
              <a:rPr lang="en-US" sz="1700" b="0" dirty="0" smtClean="0"/>
              <a:t>Provide </a:t>
            </a:r>
            <a:r>
              <a:rPr lang="en-US" sz="1700" b="0" dirty="0"/>
              <a:t>a copy of lecture notes before class begins* </a:t>
            </a:r>
          </a:p>
          <a:p>
            <a:r>
              <a:rPr lang="en-US" sz="1700" b="0" dirty="0" smtClean="0"/>
              <a:t>   Power </a:t>
            </a:r>
            <a:r>
              <a:rPr lang="en-US" sz="1700" b="0" dirty="0"/>
              <a:t>Points ; Outline of notes </a:t>
            </a:r>
          </a:p>
          <a:p>
            <a:pPr marL="285750" indent="-285750">
              <a:buFont typeface="Arial" panose="020B0604020202020204" pitchFamily="34" charset="0"/>
              <a:buChar char="•"/>
            </a:pPr>
            <a:r>
              <a:rPr lang="en-US" sz="1700" b="0" dirty="0" smtClean="0"/>
              <a:t>Use </a:t>
            </a:r>
            <a:r>
              <a:rPr lang="en-US" sz="1700" b="0" dirty="0"/>
              <a:t>of a tape recorder or laptop in class – </a:t>
            </a:r>
          </a:p>
          <a:p>
            <a:r>
              <a:rPr lang="en-US" sz="1700" b="0" dirty="0" smtClean="0"/>
              <a:t>Recorded </a:t>
            </a:r>
            <a:r>
              <a:rPr lang="en-US" sz="1700" b="0" dirty="0"/>
              <a:t>Lecture Agreement </a:t>
            </a:r>
          </a:p>
          <a:p>
            <a:pPr marL="285750" indent="-285750">
              <a:buFont typeface="Arial" panose="020B0604020202020204" pitchFamily="34" charset="0"/>
              <a:buChar char="•"/>
            </a:pPr>
            <a:r>
              <a:rPr lang="en-US" sz="1700" b="0" dirty="0" smtClean="0"/>
              <a:t>Adobe </a:t>
            </a:r>
            <a:r>
              <a:rPr lang="en-US" sz="1700" b="0" dirty="0"/>
              <a:t>Test Reader– </a:t>
            </a:r>
          </a:p>
          <a:p>
            <a:r>
              <a:rPr lang="en-US" sz="1700" b="0" dirty="0" smtClean="0"/>
              <a:t>         Send </a:t>
            </a:r>
            <a:r>
              <a:rPr lang="en-US" sz="1700" b="0" dirty="0"/>
              <a:t>all tests to OSA for conversion (For on-campus classes ONLY) </a:t>
            </a:r>
          </a:p>
          <a:p>
            <a:pPr marL="285750" indent="-285750">
              <a:buFont typeface="Arial" panose="020B0604020202020204" pitchFamily="34" charset="0"/>
              <a:buChar char="•"/>
            </a:pPr>
            <a:r>
              <a:rPr lang="en-US" sz="1700" b="0" dirty="0" smtClean="0"/>
              <a:t>Extended </a:t>
            </a:r>
            <a:r>
              <a:rPr lang="en-US" sz="1700" b="0" dirty="0"/>
              <a:t>time on classroom assignments* </a:t>
            </a:r>
            <a:r>
              <a:rPr lang="en-US" sz="1700" b="0" dirty="0" smtClean="0"/>
              <a:t> </a:t>
            </a:r>
            <a:endParaRPr lang="en-US" sz="1700" b="0" dirty="0"/>
          </a:p>
          <a:p>
            <a:endParaRPr lang="en-US" sz="1700" b="0" dirty="0"/>
          </a:p>
          <a:p>
            <a:endParaRPr lang="en-US" dirty="0"/>
          </a:p>
        </p:txBody>
      </p:sp>
      <p:sp>
        <p:nvSpPr>
          <p:cNvPr id="7" name="Title 6"/>
          <p:cNvSpPr>
            <a:spLocks noGrp="1"/>
          </p:cNvSpPr>
          <p:nvPr>
            <p:ph type="title"/>
          </p:nvPr>
        </p:nvSpPr>
        <p:spPr/>
        <p:txBody>
          <a:bodyPr>
            <a:normAutofit fontScale="90000"/>
          </a:bodyPr>
          <a:lstStyle/>
          <a:p>
            <a:r>
              <a:rPr lang="en-US" dirty="0"/>
              <a:t/>
            </a:r>
            <a:br>
              <a:rPr lang="en-US" dirty="0"/>
            </a:br>
            <a:r>
              <a:rPr lang="en-US" dirty="0"/>
              <a:t>SUGGESTED IMPLEMENTATION OF ACCOMMODATIONS </a:t>
            </a:r>
          </a:p>
        </p:txBody>
      </p:sp>
    </p:spTree>
    <p:extLst>
      <p:ext uri="{BB962C8B-B14F-4D97-AF65-F5344CB8AC3E}">
        <p14:creationId xmlns:p14="http://schemas.microsoft.com/office/powerpoint/2010/main" val="19285645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04800" y="2209800"/>
            <a:ext cx="8229600" cy="4114800"/>
          </a:xfrm>
        </p:spPr>
        <p:txBody>
          <a:bodyPr>
            <a:normAutofit/>
          </a:bodyPr>
          <a:lstStyle/>
          <a:p>
            <a:endParaRPr lang="en-US" b="0" dirty="0"/>
          </a:p>
          <a:p>
            <a:endParaRPr lang="en-US" b="0" dirty="0"/>
          </a:p>
          <a:p>
            <a:pPr marL="285750" indent="-285750">
              <a:buFont typeface="Arial" panose="020B0604020202020204" pitchFamily="34" charset="0"/>
              <a:buChar char="•"/>
            </a:pPr>
            <a:r>
              <a:rPr lang="en-US" b="0" dirty="0" smtClean="0"/>
              <a:t>Breaks </a:t>
            </a:r>
            <a:r>
              <a:rPr lang="en-US" b="0" dirty="0"/>
              <a:t>as necessary </a:t>
            </a:r>
          </a:p>
          <a:p>
            <a:r>
              <a:rPr lang="en-US" b="0" dirty="0" smtClean="0"/>
              <a:t>Assign </a:t>
            </a:r>
            <a:r>
              <a:rPr lang="en-US" b="0" dirty="0"/>
              <a:t>student nearest door to assist with letting OSA student in after break </a:t>
            </a:r>
          </a:p>
          <a:p>
            <a:pPr marL="285750" indent="-285750">
              <a:buFont typeface="Arial" panose="020B0604020202020204" pitchFamily="34" charset="0"/>
              <a:buChar char="•"/>
            </a:pPr>
            <a:r>
              <a:rPr lang="en-US" b="0" dirty="0" smtClean="0"/>
              <a:t>Leniency </a:t>
            </a:r>
            <a:r>
              <a:rPr lang="en-US" b="0" dirty="0"/>
              <a:t>on attendance* </a:t>
            </a:r>
          </a:p>
          <a:p>
            <a:r>
              <a:rPr lang="en-US" b="0" dirty="0" smtClean="0"/>
              <a:t>6 </a:t>
            </a:r>
            <a:r>
              <a:rPr lang="en-US" b="0" dirty="0"/>
              <a:t>absences is recommended for 16 week M/W or T/TH classes. </a:t>
            </a:r>
          </a:p>
          <a:p>
            <a:pPr marL="285750" indent="-285750">
              <a:buFont typeface="Arial" panose="020B0604020202020204" pitchFamily="34" charset="0"/>
              <a:buChar char="•"/>
            </a:pPr>
            <a:r>
              <a:rPr lang="en-US" b="0" dirty="0" smtClean="0"/>
              <a:t>You </a:t>
            </a:r>
            <a:r>
              <a:rPr lang="en-US" b="0" dirty="0"/>
              <a:t>can request proof of medical treatment or hospitalization on absences 5 and 6. </a:t>
            </a:r>
          </a:p>
          <a:p>
            <a:pPr marL="285750" indent="-285750">
              <a:buFont typeface="Arial" panose="020B0604020202020204" pitchFamily="34" charset="0"/>
              <a:buChar char="•"/>
            </a:pPr>
            <a:r>
              <a:rPr lang="en-US" b="0" dirty="0" smtClean="0"/>
              <a:t>When </a:t>
            </a:r>
            <a:r>
              <a:rPr lang="en-US" b="0" dirty="0"/>
              <a:t>student reaches absence #4, send email to remind the student of his/her remaining allotment and remind the student that he/she will be dropped after absence 6. </a:t>
            </a:r>
          </a:p>
          <a:p>
            <a:endParaRPr lang="en-US" dirty="0"/>
          </a:p>
        </p:txBody>
      </p:sp>
      <p:sp>
        <p:nvSpPr>
          <p:cNvPr id="3" name="Title 2"/>
          <p:cNvSpPr>
            <a:spLocks noGrp="1"/>
          </p:cNvSpPr>
          <p:nvPr>
            <p:ph type="title"/>
          </p:nvPr>
        </p:nvSpPr>
        <p:spPr/>
        <p:txBody>
          <a:bodyPr>
            <a:normAutofit fontScale="90000"/>
          </a:bodyPr>
          <a:lstStyle/>
          <a:p>
            <a:r>
              <a:rPr lang="en-US" dirty="0"/>
              <a:t/>
            </a:r>
            <a:br>
              <a:rPr lang="en-US" dirty="0"/>
            </a:br>
            <a:r>
              <a:rPr lang="en-US" dirty="0"/>
              <a:t>SUGGESTED IMPLEMENTATION OF ACCOMMODATIONS </a:t>
            </a:r>
          </a:p>
        </p:txBody>
      </p:sp>
    </p:spTree>
    <p:extLst>
      <p:ext uri="{BB962C8B-B14F-4D97-AF65-F5344CB8AC3E}">
        <p14:creationId xmlns:p14="http://schemas.microsoft.com/office/powerpoint/2010/main" val="3311279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28600" y="2438400"/>
            <a:ext cx="8686800" cy="3886200"/>
          </a:xfrm>
        </p:spPr>
        <p:txBody>
          <a:bodyPr>
            <a:normAutofit lnSpcReduction="10000"/>
          </a:bodyPr>
          <a:lstStyle/>
          <a:p>
            <a:endParaRPr lang="en-US" b="0" dirty="0"/>
          </a:p>
          <a:p>
            <a:pPr marL="285750" indent="-285750">
              <a:buFont typeface="Arial" panose="020B0604020202020204" pitchFamily="34" charset="0"/>
              <a:buChar char="•"/>
            </a:pPr>
            <a:r>
              <a:rPr lang="en-US" b="0" dirty="0" smtClean="0"/>
              <a:t>Sign </a:t>
            </a:r>
            <a:r>
              <a:rPr lang="en-US" b="0" dirty="0"/>
              <a:t>Language Interpreters </a:t>
            </a:r>
          </a:p>
          <a:p>
            <a:r>
              <a:rPr lang="en-US" b="0" dirty="0" smtClean="0"/>
              <a:t>    Allow </a:t>
            </a:r>
            <a:r>
              <a:rPr lang="en-US" b="0" dirty="0"/>
              <a:t>student to sit in front of class. Interpreter will sit during lecture, but travel with you if you move while talking. Do not move student and interpreter to the back of the room</a:t>
            </a:r>
            <a:r>
              <a:rPr lang="en-US" b="0" dirty="0" smtClean="0"/>
              <a:t>.</a:t>
            </a:r>
          </a:p>
          <a:p>
            <a:r>
              <a:rPr lang="en-US" b="0" dirty="0" smtClean="0"/>
              <a:t> </a:t>
            </a:r>
            <a:endParaRPr lang="en-US" b="0" dirty="0"/>
          </a:p>
          <a:p>
            <a:pPr marL="285750" indent="-285750">
              <a:buFont typeface="Arial" panose="020B0604020202020204" pitchFamily="34" charset="0"/>
              <a:buChar char="•"/>
            </a:pPr>
            <a:r>
              <a:rPr lang="en-US" b="0" dirty="0" smtClean="0"/>
              <a:t>Use </a:t>
            </a:r>
            <a:r>
              <a:rPr lang="en-US" b="0" dirty="0"/>
              <a:t>of Note taker </a:t>
            </a:r>
          </a:p>
          <a:p>
            <a:pPr marL="285750" indent="-285750">
              <a:buFont typeface="Arial" panose="020B0604020202020204" pitchFamily="34" charset="0"/>
              <a:buChar char="•"/>
            </a:pPr>
            <a:r>
              <a:rPr lang="en-US" b="0" dirty="0" smtClean="0"/>
              <a:t>Accommodation </a:t>
            </a:r>
            <a:r>
              <a:rPr lang="en-US" b="0" dirty="0"/>
              <a:t>for students needing interpreter since they cannot watch the interpreter and take notes at the same time. </a:t>
            </a:r>
          </a:p>
          <a:p>
            <a:pPr marL="285750" indent="-285750">
              <a:buFont typeface="Arial" panose="020B0604020202020204" pitchFamily="34" charset="0"/>
              <a:buChar char="•"/>
            </a:pPr>
            <a:r>
              <a:rPr lang="en-US" b="0" dirty="0" smtClean="0"/>
              <a:t>If </a:t>
            </a:r>
            <a:r>
              <a:rPr lang="en-US" b="0" dirty="0"/>
              <a:t>you do not have detailed notes to provide the student, assign a fellow classmate to take notes. OSA has a copier that is free to use in order to copy notes for the OSA student </a:t>
            </a:r>
          </a:p>
          <a:p>
            <a:endParaRPr lang="en-US" dirty="0"/>
          </a:p>
        </p:txBody>
      </p:sp>
      <p:sp>
        <p:nvSpPr>
          <p:cNvPr id="3" name="Title 2"/>
          <p:cNvSpPr>
            <a:spLocks noGrp="1"/>
          </p:cNvSpPr>
          <p:nvPr>
            <p:ph type="title"/>
          </p:nvPr>
        </p:nvSpPr>
        <p:spPr/>
        <p:txBody>
          <a:bodyPr>
            <a:normAutofit fontScale="90000"/>
          </a:bodyPr>
          <a:lstStyle/>
          <a:p>
            <a:r>
              <a:rPr lang="en-US" dirty="0"/>
              <a:t/>
            </a:r>
            <a:br>
              <a:rPr lang="en-US" dirty="0"/>
            </a:br>
            <a:r>
              <a:rPr lang="en-US" dirty="0"/>
              <a:t>SUGGESTED IMPLEMENTATION OF ACCOMMODATIONS </a:t>
            </a:r>
          </a:p>
        </p:txBody>
      </p:sp>
    </p:spTree>
    <p:extLst>
      <p:ext uri="{BB962C8B-B14F-4D97-AF65-F5344CB8AC3E}">
        <p14:creationId xmlns:p14="http://schemas.microsoft.com/office/powerpoint/2010/main" val="14728196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28600" y="2514600"/>
            <a:ext cx="8763000" cy="3810000"/>
          </a:xfrm>
        </p:spPr>
        <p:txBody>
          <a:bodyPr>
            <a:normAutofit fontScale="92500" lnSpcReduction="20000"/>
          </a:bodyPr>
          <a:lstStyle/>
          <a:p>
            <a:endParaRPr lang="en-US" b="0" dirty="0"/>
          </a:p>
          <a:p>
            <a:endParaRPr lang="en-US" b="0" dirty="0"/>
          </a:p>
          <a:p>
            <a:pPr marL="285750" indent="-285750">
              <a:buFont typeface="Arial" panose="020B0604020202020204" pitchFamily="34" charset="0"/>
              <a:buChar char="•"/>
            </a:pPr>
            <a:r>
              <a:rPr lang="en-US" sz="1700" b="0" dirty="0" smtClean="0">
                <a:latin typeface="Arial Black" panose="020B0A04020102020204" pitchFamily="34" charset="0"/>
                <a:cs typeface="Arial" panose="020B0604020202020204" pitchFamily="34" charset="0"/>
              </a:rPr>
              <a:t>Under </a:t>
            </a:r>
            <a:r>
              <a:rPr lang="en-US" sz="1700" b="0" dirty="0">
                <a:latin typeface="Arial Black" panose="020B0A04020102020204" pitchFamily="34" charset="0"/>
                <a:cs typeface="Arial" panose="020B0604020202020204" pitchFamily="34" charset="0"/>
              </a:rPr>
              <a:t>the ADA, State, and local governments, business, and nonprofit organizations that serve the public generally must allow service animals to accompany people with disabilities in all areas of the facility where the public is normally allowed to go. </a:t>
            </a:r>
          </a:p>
          <a:p>
            <a:pPr marL="285750" indent="-285750">
              <a:buFont typeface="Arial" panose="020B0604020202020204" pitchFamily="34" charset="0"/>
              <a:buChar char="•"/>
            </a:pPr>
            <a:r>
              <a:rPr lang="en-US" sz="1700" b="0" dirty="0" smtClean="0">
                <a:latin typeface="Arial Black" panose="020B0A04020102020204" pitchFamily="34" charset="0"/>
                <a:cs typeface="Arial" panose="020B0604020202020204" pitchFamily="34" charset="0"/>
              </a:rPr>
              <a:t>Under </a:t>
            </a:r>
            <a:r>
              <a:rPr lang="en-US" sz="1700" b="0" dirty="0">
                <a:latin typeface="Arial Black" panose="020B0A04020102020204" pitchFamily="34" charset="0"/>
                <a:cs typeface="Arial" panose="020B0604020202020204" pitchFamily="34" charset="0"/>
              </a:rPr>
              <a:t>the ADA, service animals must be harnessed, leashed, or tethered, unless these devices interfere with the service animal's work or the individual's disability prevents using these devices. </a:t>
            </a:r>
          </a:p>
          <a:p>
            <a:pPr marL="285750" indent="-285750">
              <a:buFont typeface="Arial" panose="020B0604020202020204" pitchFamily="34" charset="0"/>
              <a:buChar char="•"/>
            </a:pPr>
            <a:r>
              <a:rPr lang="en-US" sz="1700" b="0" dirty="0" smtClean="0">
                <a:latin typeface="Arial Black" panose="020B0A04020102020204" pitchFamily="34" charset="0"/>
                <a:cs typeface="Arial" panose="020B0604020202020204" pitchFamily="34" charset="0"/>
              </a:rPr>
              <a:t>Only </a:t>
            </a:r>
            <a:r>
              <a:rPr lang="en-US" sz="1700" b="0" dirty="0">
                <a:latin typeface="Arial Black" panose="020B0A04020102020204" pitchFamily="34" charset="0"/>
                <a:cs typeface="Arial" panose="020B0604020202020204" pitchFamily="34" charset="0"/>
              </a:rPr>
              <a:t>dogs are recognized as services animals. </a:t>
            </a:r>
          </a:p>
          <a:p>
            <a:pPr marL="285750" indent="-285750">
              <a:buFont typeface="Arial" panose="020B0604020202020204" pitchFamily="34" charset="0"/>
              <a:buChar char="•"/>
            </a:pPr>
            <a:r>
              <a:rPr lang="en-US" sz="1700" b="0" dirty="0" smtClean="0">
                <a:latin typeface="Arial Black" panose="020B0A04020102020204" pitchFamily="34" charset="0"/>
                <a:cs typeface="Arial" panose="020B0604020202020204" pitchFamily="34" charset="0"/>
              </a:rPr>
              <a:t>Service </a:t>
            </a:r>
            <a:r>
              <a:rPr lang="en-US" sz="1700" b="0" dirty="0">
                <a:latin typeface="Arial Black" panose="020B0A04020102020204" pitchFamily="34" charset="0"/>
                <a:cs typeface="Arial" panose="020B0604020202020204" pitchFamily="34" charset="0"/>
              </a:rPr>
              <a:t>dogs in training are also permitted under the ADA guidelines. </a:t>
            </a:r>
          </a:p>
          <a:p>
            <a:endParaRPr lang="en-US" sz="1700" dirty="0">
              <a:latin typeface="Arial Black" panose="020B0A04020102020204" pitchFamily="34" charset="0"/>
              <a:cs typeface="Arial" panose="020B0604020202020204" pitchFamily="34" charset="0"/>
            </a:endParaRPr>
          </a:p>
        </p:txBody>
      </p:sp>
      <p:sp>
        <p:nvSpPr>
          <p:cNvPr id="4" name="Title 3"/>
          <p:cNvSpPr>
            <a:spLocks noGrp="1"/>
          </p:cNvSpPr>
          <p:nvPr>
            <p:ph type="ctrTitle"/>
          </p:nvPr>
        </p:nvSpPr>
        <p:spPr>
          <a:xfrm>
            <a:off x="762000" y="762000"/>
            <a:ext cx="7772400" cy="1752600"/>
          </a:xfrm>
        </p:spPr>
        <p:txBody>
          <a:bodyPr>
            <a:normAutofit fontScale="90000"/>
          </a:bodyPr>
          <a:lstStyle/>
          <a:p>
            <a:r>
              <a:rPr lang="en-US" dirty="0"/>
              <a:t/>
            </a:r>
            <a:br>
              <a:rPr lang="en-US" dirty="0"/>
            </a:br>
            <a:r>
              <a:rPr lang="en-US" b="1" dirty="0"/>
              <a:t>U.S. DEPARTMENT OF JUSTICE ADA REQUIREMENTS FOR SERVICE ANIMALS </a:t>
            </a:r>
            <a:endParaRPr lang="en-US" dirty="0"/>
          </a:p>
        </p:txBody>
      </p:sp>
    </p:spTree>
    <p:extLst>
      <p:ext uri="{BB962C8B-B14F-4D97-AF65-F5344CB8AC3E}">
        <p14:creationId xmlns:p14="http://schemas.microsoft.com/office/powerpoint/2010/main" val="32330731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HOW TO IDENTIFY A SERVICE DOG </a:t>
            </a:r>
          </a:p>
        </p:txBody>
      </p:sp>
      <p:sp>
        <p:nvSpPr>
          <p:cNvPr id="3" name="Content Placeholder 2"/>
          <p:cNvSpPr>
            <a:spLocks noGrp="1"/>
          </p:cNvSpPr>
          <p:nvPr>
            <p:ph sz="quarter" idx="1"/>
          </p:nvPr>
        </p:nvSpPr>
        <p:spPr>
          <a:xfrm>
            <a:off x="228600" y="1219200"/>
            <a:ext cx="8503920" cy="4572000"/>
          </a:xfrm>
        </p:spPr>
        <p:txBody>
          <a:bodyPr/>
          <a:lstStyle/>
          <a:p>
            <a:endParaRPr lang="en-US" dirty="0"/>
          </a:p>
          <a:p>
            <a:r>
              <a:rPr lang="en-US" dirty="0"/>
              <a:t>Ask only the approved ADA questions: </a:t>
            </a:r>
          </a:p>
          <a:p>
            <a:r>
              <a:rPr lang="en-US" dirty="0"/>
              <a:t>If there are no visual signs of service performance, or the dog does not behave in the manner of a highly trained service dog, you can ask only the following two questions: </a:t>
            </a:r>
          </a:p>
          <a:p>
            <a:r>
              <a:rPr lang="en-US" b="1" dirty="0" smtClean="0"/>
              <a:t>1</a:t>
            </a:r>
            <a:r>
              <a:rPr lang="en-US" b="1" dirty="0"/>
              <a:t>. Is the dog a service animal required because of a disability? </a:t>
            </a:r>
            <a:endParaRPr lang="en-US" dirty="0"/>
          </a:p>
          <a:p>
            <a:r>
              <a:rPr lang="en-US" b="1" dirty="0" smtClean="0"/>
              <a:t>2</a:t>
            </a:r>
            <a:r>
              <a:rPr lang="en-US" b="1" dirty="0"/>
              <a:t>. What work or task has the dog been trained to perform? </a:t>
            </a:r>
            <a:endParaRPr lang="en-US" dirty="0"/>
          </a:p>
          <a:p>
            <a:endParaRPr lang="en-US" dirty="0"/>
          </a:p>
        </p:txBody>
      </p:sp>
    </p:spTree>
    <p:extLst>
      <p:ext uri="{BB962C8B-B14F-4D97-AF65-F5344CB8AC3E}">
        <p14:creationId xmlns:p14="http://schemas.microsoft.com/office/powerpoint/2010/main" val="39817453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758952"/>
          </a:xfrm>
        </p:spPr>
        <p:txBody>
          <a:bodyPr>
            <a:normAutofit fontScale="90000"/>
          </a:bodyPr>
          <a:lstStyle/>
          <a:p>
            <a:r>
              <a:rPr lang="en-US" dirty="0"/>
              <a:t/>
            </a:r>
            <a:br>
              <a:rPr lang="en-US" dirty="0"/>
            </a:br>
            <a:r>
              <a:rPr lang="en-US" dirty="0"/>
              <a:t>HOW TO AVOID DISABILITY DISCRIMINATION </a:t>
            </a:r>
          </a:p>
        </p:txBody>
      </p:sp>
      <p:sp>
        <p:nvSpPr>
          <p:cNvPr id="3" name="Content Placeholder 2"/>
          <p:cNvSpPr>
            <a:spLocks noGrp="1"/>
          </p:cNvSpPr>
          <p:nvPr>
            <p:ph sz="quarter" idx="1"/>
          </p:nvPr>
        </p:nvSpPr>
        <p:spPr>
          <a:xfrm>
            <a:off x="228600" y="914400"/>
            <a:ext cx="8503920" cy="4572000"/>
          </a:xfrm>
        </p:spPr>
        <p:txBody>
          <a:bodyPr>
            <a:normAutofit/>
          </a:bodyPr>
          <a:lstStyle/>
          <a:p>
            <a:endParaRPr lang="en-US" dirty="0"/>
          </a:p>
          <a:p>
            <a:endParaRPr lang="en-US" dirty="0"/>
          </a:p>
          <a:p>
            <a:r>
              <a:rPr lang="en-US" b="1" dirty="0" smtClean="0"/>
              <a:t>You </a:t>
            </a:r>
            <a:r>
              <a:rPr lang="en-US" b="1" dirty="0"/>
              <a:t>cannot ask about the person’s disability</a:t>
            </a:r>
            <a:r>
              <a:rPr lang="en-US" dirty="0"/>
              <a:t>. </a:t>
            </a:r>
          </a:p>
          <a:p>
            <a:r>
              <a:rPr lang="en-US" dirty="0" smtClean="0"/>
              <a:t>You </a:t>
            </a:r>
            <a:r>
              <a:rPr lang="en-US" dirty="0"/>
              <a:t>cannot ask or require medical documentation of the disability. </a:t>
            </a:r>
          </a:p>
          <a:p>
            <a:r>
              <a:rPr lang="en-US" dirty="0" smtClean="0"/>
              <a:t>You </a:t>
            </a:r>
            <a:r>
              <a:rPr lang="en-US" dirty="0"/>
              <a:t>cannot ask or require a special identification card or training documentation for the dog. </a:t>
            </a:r>
          </a:p>
          <a:p>
            <a:r>
              <a:rPr lang="en-US" dirty="0" smtClean="0"/>
              <a:t>You </a:t>
            </a:r>
            <a:r>
              <a:rPr lang="en-US" dirty="0"/>
              <a:t>cannot ask the dog to demonstrate its ability to perform the work or task. </a:t>
            </a:r>
          </a:p>
          <a:p>
            <a:endParaRPr lang="en-US" dirty="0"/>
          </a:p>
        </p:txBody>
      </p:sp>
    </p:spTree>
    <p:extLst>
      <p:ext uri="{BB962C8B-B14F-4D97-AF65-F5344CB8AC3E}">
        <p14:creationId xmlns:p14="http://schemas.microsoft.com/office/powerpoint/2010/main" val="6954505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8600" y="2514600"/>
            <a:ext cx="8686800" cy="4114800"/>
          </a:xfrm>
        </p:spPr>
        <p:txBody>
          <a:bodyPr>
            <a:normAutofit/>
          </a:bodyPr>
          <a:lstStyle/>
          <a:p>
            <a:endParaRPr lang="en-US" b="0" dirty="0"/>
          </a:p>
          <a:p>
            <a:pPr marL="285750" indent="-285750">
              <a:buFont typeface="Arial" panose="020B0604020202020204" pitchFamily="34" charset="0"/>
              <a:buChar char="•"/>
            </a:pPr>
            <a:r>
              <a:rPr lang="en-US" b="0" dirty="0" smtClean="0"/>
              <a:t>Only </a:t>
            </a:r>
            <a:r>
              <a:rPr lang="en-US" b="0" dirty="0"/>
              <a:t>Persons with Service Animals are allowed to file for discrimination under ADA, Office of Civil Rights, and Texas Service Animal statues. </a:t>
            </a:r>
          </a:p>
          <a:p>
            <a:pPr marL="285750" indent="-285750">
              <a:buFont typeface="Arial" panose="020B0604020202020204" pitchFamily="34" charset="0"/>
              <a:buChar char="•"/>
            </a:pPr>
            <a:r>
              <a:rPr lang="en-US" b="0" dirty="0" smtClean="0"/>
              <a:t>They </a:t>
            </a:r>
            <a:r>
              <a:rPr lang="en-US" b="0" dirty="0"/>
              <a:t>are trained to avoid potential inquiries by having their dogs wear service dog vests. </a:t>
            </a:r>
          </a:p>
          <a:p>
            <a:pPr marL="285750" indent="-285750">
              <a:buFont typeface="Arial" panose="020B0604020202020204" pitchFamily="34" charset="0"/>
              <a:buChar char="•"/>
            </a:pPr>
            <a:r>
              <a:rPr lang="en-US" b="0" dirty="0" smtClean="0"/>
              <a:t>They </a:t>
            </a:r>
            <a:r>
              <a:rPr lang="en-US" b="0" dirty="0"/>
              <a:t>are trained how to properly answer the two ADA questions. </a:t>
            </a:r>
          </a:p>
          <a:p>
            <a:endParaRPr lang="en-US" b="0" dirty="0"/>
          </a:p>
          <a:p>
            <a:endParaRPr lang="en-US" dirty="0"/>
          </a:p>
        </p:txBody>
      </p:sp>
      <p:sp>
        <p:nvSpPr>
          <p:cNvPr id="3" name="Title 2"/>
          <p:cNvSpPr>
            <a:spLocks noGrp="1"/>
          </p:cNvSpPr>
          <p:nvPr>
            <p:ph type="ctrTitle"/>
          </p:nvPr>
        </p:nvSpPr>
        <p:spPr/>
        <p:txBody>
          <a:bodyPr/>
          <a:lstStyle/>
          <a:p>
            <a:r>
              <a:rPr lang="en-US" dirty="0"/>
              <a:t>DON’T PANIC!! </a:t>
            </a:r>
            <a:br>
              <a:rPr lang="en-US" dirty="0"/>
            </a:br>
            <a:endParaRPr lang="en-US" dirty="0"/>
          </a:p>
        </p:txBody>
      </p:sp>
    </p:spTree>
    <p:extLst>
      <p:ext uri="{BB962C8B-B14F-4D97-AF65-F5344CB8AC3E}">
        <p14:creationId xmlns:p14="http://schemas.microsoft.com/office/powerpoint/2010/main" val="9945640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WHY CALL THE TEMPLE COLLEGE POLICE? </a:t>
            </a:r>
          </a:p>
        </p:txBody>
      </p:sp>
      <p:sp>
        <p:nvSpPr>
          <p:cNvPr id="3" name="Content Placeholder 2"/>
          <p:cNvSpPr>
            <a:spLocks noGrp="1"/>
          </p:cNvSpPr>
          <p:nvPr>
            <p:ph sz="quarter" idx="1"/>
          </p:nvPr>
        </p:nvSpPr>
        <p:spPr>
          <a:xfrm>
            <a:off x="152400" y="914400"/>
            <a:ext cx="8503920" cy="4572000"/>
          </a:xfrm>
        </p:spPr>
        <p:txBody>
          <a:bodyPr/>
          <a:lstStyle/>
          <a:p>
            <a:endParaRPr lang="en-US" dirty="0"/>
          </a:p>
          <a:p>
            <a:endParaRPr lang="en-US" dirty="0"/>
          </a:p>
          <a:p>
            <a:r>
              <a:rPr lang="en-US" dirty="0" smtClean="0"/>
              <a:t>They </a:t>
            </a:r>
            <a:r>
              <a:rPr lang="en-US" dirty="0"/>
              <a:t>are professionals who are highly trained to work with all aspects of the general public. </a:t>
            </a:r>
          </a:p>
          <a:p>
            <a:r>
              <a:rPr lang="en-US" dirty="0" smtClean="0"/>
              <a:t>Limiting </a:t>
            </a:r>
            <a:r>
              <a:rPr lang="en-US" dirty="0"/>
              <a:t>contact limits potential mistakes. </a:t>
            </a:r>
          </a:p>
          <a:p>
            <a:r>
              <a:rPr lang="en-US" dirty="0" smtClean="0"/>
              <a:t>Police </a:t>
            </a:r>
            <a:r>
              <a:rPr lang="en-US" dirty="0"/>
              <a:t>presence in all buildings and everywhere else on campus is expected, so it would not be abnormal for campus police to stop and speak with a student. </a:t>
            </a:r>
          </a:p>
          <a:p>
            <a:endParaRPr lang="en-US" dirty="0"/>
          </a:p>
        </p:txBody>
      </p:sp>
    </p:spTree>
    <p:extLst>
      <p:ext uri="{BB962C8B-B14F-4D97-AF65-F5344CB8AC3E}">
        <p14:creationId xmlns:p14="http://schemas.microsoft.com/office/powerpoint/2010/main" val="34523886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TESTING CENTER ACCOMMODATIONS </a:t>
            </a:r>
          </a:p>
        </p:txBody>
      </p:sp>
      <p:sp>
        <p:nvSpPr>
          <p:cNvPr id="3" name="Content Placeholder 2"/>
          <p:cNvSpPr>
            <a:spLocks noGrp="1"/>
          </p:cNvSpPr>
          <p:nvPr>
            <p:ph sz="quarter" idx="1"/>
          </p:nvPr>
        </p:nvSpPr>
        <p:spPr>
          <a:xfrm>
            <a:off x="304800" y="990600"/>
            <a:ext cx="8503920" cy="4572000"/>
          </a:xfrm>
        </p:spPr>
        <p:txBody>
          <a:bodyPr>
            <a:normAutofit fontScale="92500" lnSpcReduction="10000"/>
          </a:bodyPr>
          <a:lstStyle/>
          <a:p>
            <a:endParaRPr lang="en-US" dirty="0"/>
          </a:p>
          <a:p>
            <a:endParaRPr lang="en-US" dirty="0"/>
          </a:p>
          <a:p>
            <a:r>
              <a:rPr lang="en-US" dirty="0" smtClean="0"/>
              <a:t>Make </a:t>
            </a:r>
            <a:r>
              <a:rPr lang="en-US" dirty="0"/>
              <a:t>sure you have an accommodation letter for the student for current semester on file </a:t>
            </a:r>
          </a:p>
          <a:p>
            <a:r>
              <a:rPr lang="en-US" dirty="0" smtClean="0"/>
              <a:t>Send </a:t>
            </a:r>
            <a:r>
              <a:rPr lang="en-US" dirty="0"/>
              <a:t>a testing coversheet to testing center prior to test date </a:t>
            </a:r>
          </a:p>
          <a:p>
            <a:r>
              <a:rPr lang="en-US" dirty="0" smtClean="0"/>
              <a:t>Students </a:t>
            </a:r>
            <a:r>
              <a:rPr lang="en-US" dirty="0"/>
              <a:t>will be turned away if coversheet is not sent </a:t>
            </a:r>
          </a:p>
          <a:p>
            <a:r>
              <a:rPr lang="en-US" dirty="0" smtClean="0"/>
              <a:t>Testing </a:t>
            </a:r>
            <a:r>
              <a:rPr lang="en-US" dirty="0"/>
              <a:t>coversheet must state approved accommodations only- EX: Extended time to test ( Hour and a half), use of calculator, use of scratch paper on test </a:t>
            </a:r>
          </a:p>
          <a:p>
            <a:r>
              <a:rPr lang="en-US" dirty="0" smtClean="0"/>
              <a:t>Email </a:t>
            </a:r>
            <a:r>
              <a:rPr lang="en-US" dirty="0"/>
              <a:t>coversheet to: testingcenter@templejc.edu </a:t>
            </a:r>
          </a:p>
          <a:p>
            <a:endParaRPr lang="en-US" dirty="0"/>
          </a:p>
        </p:txBody>
      </p:sp>
    </p:spTree>
    <p:extLst>
      <p:ext uri="{BB962C8B-B14F-4D97-AF65-F5344CB8AC3E}">
        <p14:creationId xmlns:p14="http://schemas.microsoft.com/office/powerpoint/2010/main" val="23457540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62000" y="2667000"/>
            <a:ext cx="7391400" cy="2743200"/>
          </a:xfrm>
        </p:spPr>
        <p:txBody>
          <a:bodyPr>
            <a:normAutofit/>
          </a:bodyPr>
          <a:lstStyle/>
          <a:p>
            <a:endParaRPr lang="en-US" b="0" dirty="0"/>
          </a:p>
          <a:p>
            <a:r>
              <a:rPr lang="en-US" dirty="0"/>
              <a:t>Are you breaking the law if you ask a student about their disability? </a:t>
            </a:r>
            <a:endParaRPr lang="en-US" dirty="0" smtClean="0"/>
          </a:p>
          <a:p>
            <a:endParaRPr lang="en-US" b="0" dirty="0"/>
          </a:p>
          <a:p>
            <a:r>
              <a:rPr lang="en-US" dirty="0"/>
              <a:t>The answer is Yes. </a:t>
            </a:r>
            <a:r>
              <a:rPr lang="en-US" b="0" dirty="0"/>
              <a:t>You cannot approach a student and ask, “What is your disability?” or “Why do you need accommodations?” BUT… this does not mean you cannot talk to the student about accommodations </a:t>
            </a:r>
            <a:endParaRPr lang="en-US" dirty="0"/>
          </a:p>
        </p:txBody>
      </p:sp>
      <p:sp>
        <p:nvSpPr>
          <p:cNvPr id="4" name="Title 3"/>
          <p:cNvSpPr>
            <a:spLocks noGrp="1"/>
          </p:cNvSpPr>
          <p:nvPr>
            <p:ph type="title"/>
          </p:nvPr>
        </p:nvSpPr>
        <p:spPr>
          <a:xfrm>
            <a:off x="685800" y="228600"/>
            <a:ext cx="7772400" cy="1524000"/>
          </a:xfrm>
        </p:spPr>
        <p:txBody>
          <a:bodyPr>
            <a:normAutofit/>
          </a:bodyPr>
          <a:lstStyle/>
          <a:p>
            <a:r>
              <a:rPr lang="en-US" dirty="0"/>
              <a:t/>
            </a:r>
            <a:br>
              <a:rPr lang="en-US" dirty="0"/>
            </a:br>
            <a:r>
              <a:rPr lang="en-US" dirty="0"/>
              <a:t>FERPA </a:t>
            </a:r>
          </a:p>
        </p:txBody>
      </p:sp>
    </p:spTree>
    <p:extLst>
      <p:ext uri="{BB962C8B-B14F-4D97-AF65-F5344CB8AC3E}">
        <p14:creationId xmlns:p14="http://schemas.microsoft.com/office/powerpoint/2010/main" val="30890820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09600" y="2514600"/>
            <a:ext cx="8001000" cy="3810000"/>
          </a:xfrm>
        </p:spPr>
        <p:txBody>
          <a:bodyPr>
            <a:normAutofit/>
          </a:bodyPr>
          <a:lstStyle/>
          <a:p>
            <a:endParaRPr lang="en-US" b="0" dirty="0"/>
          </a:p>
          <a:p>
            <a:r>
              <a:rPr lang="en-US" dirty="0"/>
              <a:t>You CAN approach a student who has been issued a letter of accommodation and ask him/her if he/she has any questions for you regarding his/her accommodations or let him/her know that if he/she has any questions or concerns that you are willing to talk/work with him/her</a:t>
            </a:r>
            <a:r>
              <a:rPr lang="en-US" dirty="0" smtClean="0"/>
              <a:t>.</a:t>
            </a:r>
          </a:p>
          <a:p>
            <a:endParaRPr lang="en-US" dirty="0" smtClean="0"/>
          </a:p>
          <a:p>
            <a:r>
              <a:rPr lang="en-US" dirty="0" smtClean="0"/>
              <a:t> </a:t>
            </a:r>
            <a:r>
              <a:rPr lang="en-US" b="0" dirty="0"/>
              <a:t>Taking a genuine interest in the student’s educational success is not a crime. It builds a relationship of trust that goes a long way in a classroom and in </a:t>
            </a:r>
          </a:p>
          <a:p>
            <a:r>
              <a:rPr lang="en-US" b="0" dirty="0"/>
              <a:t>in life. </a:t>
            </a:r>
            <a:endParaRPr lang="en-US" dirty="0"/>
          </a:p>
        </p:txBody>
      </p:sp>
      <p:sp>
        <p:nvSpPr>
          <p:cNvPr id="3" name="Title 2"/>
          <p:cNvSpPr>
            <a:spLocks noGrp="1"/>
          </p:cNvSpPr>
          <p:nvPr>
            <p:ph type="title"/>
          </p:nvPr>
        </p:nvSpPr>
        <p:spPr/>
        <p:txBody>
          <a:bodyPr>
            <a:normAutofit/>
          </a:bodyPr>
          <a:lstStyle/>
          <a:p>
            <a:r>
              <a:rPr lang="en-US" dirty="0"/>
              <a:t/>
            </a:r>
            <a:br>
              <a:rPr lang="en-US" dirty="0"/>
            </a:br>
            <a:endParaRPr lang="en-US" dirty="0"/>
          </a:p>
        </p:txBody>
      </p:sp>
      <p:sp>
        <p:nvSpPr>
          <p:cNvPr id="5" name="Rectangle 4"/>
          <p:cNvSpPr/>
          <p:nvPr/>
        </p:nvSpPr>
        <p:spPr>
          <a:xfrm>
            <a:off x="1066800" y="457200"/>
            <a:ext cx="5943600" cy="1292662"/>
          </a:xfrm>
          <a:prstGeom prst="rect">
            <a:avLst/>
          </a:prstGeom>
        </p:spPr>
        <p:txBody>
          <a:bodyPr wrap="square">
            <a:spAutoFit/>
          </a:bodyPr>
          <a:lstStyle/>
          <a:p>
            <a:endParaRPr lang="en-US" dirty="0"/>
          </a:p>
          <a:p>
            <a:r>
              <a:rPr lang="en-US" sz="6000" dirty="0" smtClean="0">
                <a:solidFill>
                  <a:schemeClr val="bg1"/>
                </a:solidFill>
              </a:rPr>
              <a:t>         FERPA</a:t>
            </a:r>
            <a:r>
              <a:rPr lang="en-US" dirty="0" smtClean="0"/>
              <a:t>    </a:t>
            </a:r>
            <a:endParaRPr lang="en-US" dirty="0"/>
          </a:p>
        </p:txBody>
      </p:sp>
    </p:spTree>
    <p:extLst>
      <p:ext uri="{BB962C8B-B14F-4D97-AF65-F5344CB8AC3E}">
        <p14:creationId xmlns:p14="http://schemas.microsoft.com/office/powerpoint/2010/main" val="11993272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normAutofit fontScale="90000"/>
          </a:bodyPr>
          <a:lstStyle/>
          <a:p>
            <a:r>
              <a:rPr lang="en-US" dirty="0"/>
              <a:t/>
            </a:r>
            <a:br>
              <a:rPr lang="en-US" dirty="0"/>
            </a:br>
            <a:r>
              <a:rPr lang="en-US" dirty="0"/>
              <a:t>QUESTION AND ANSWER SESSION </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736273"/>
            <a:ext cx="2286000" cy="1632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2345" y="2677391"/>
            <a:ext cx="2362200"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16672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257</TotalTime>
  <Words>1852</Words>
  <Application>Microsoft Office PowerPoint</Application>
  <PresentationFormat>On-screen Show (4:3)</PresentationFormat>
  <Paragraphs>205</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Civic</vt:lpstr>
      <vt:lpstr>   ADA FEDERAL MANDATED TRAINING: TITLE II – EDUCATIONAL ACCOMMODATIONS </vt:lpstr>
      <vt:lpstr>THE AMERICANS WITH DISABILITY ACT AMENDED (ADAA) 2008  </vt:lpstr>
      <vt:lpstr> SECTION 504 OF THE REHABILITATION ACT OF 1973 </vt:lpstr>
      <vt:lpstr> OSA’S MISSION </vt:lpstr>
      <vt:lpstr> OSA COORDINATOR’S RESPONSIBILITY FOR ACCOMMODATIONS </vt:lpstr>
      <vt:lpstr> APPLICATION PROCESS </vt:lpstr>
      <vt:lpstr> 2. STUDENT MUST PROVIDE THE OSA WITH DOCUMENTATION OF DISABILITY. </vt:lpstr>
      <vt:lpstr> 3. DETERMINING REASONABLE ACCOMMODATIONS </vt:lpstr>
      <vt:lpstr>FALL 2017 DISABILITY BREAKDOWN</vt:lpstr>
      <vt:lpstr> FALL 2017 ACCOMMODATION REQUEST COUNT </vt:lpstr>
      <vt:lpstr> STUDENT’S RESPONSIBILITY FOR ACCOMMODATIONS </vt:lpstr>
      <vt:lpstr> FACULTY’S RESPONSIBILITY FOR ACCOMMODATIONS </vt:lpstr>
      <vt:lpstr> BEST PRACTICES FOR ACCOMMODATION COMPLIANCE </vt:lpstr>
      <vt:lpstr> BEST PRACTICES FOR ACCOMMODATION COMPLIANCE </vt:lpstr>
      <vt:lpstr> SUGGESTED IMPLEMENTATION OF ACCOMMODATIONS </vt:lpstr>
      <vt:lpstr> SUGGESTED IMPLEMENTATION OF ACCOMMODATIONS </vt:lpstr>
      <vt:lpstr> SUGGESTED IMPLEMENTATION OF ACCOMMODATIONS </vt:lpstr>
      <vt:lpstr> U.S. DEPARTMENT OF JUSTICE ADA REQUIREMENTS FOR SERVICE ANIMALS </vt:lpstr>
      <vt:lpstr> HOW TO IDENTIFY A SERVICE DOG </vt:lpstr>
      <vt:lpstr> HOW TO AVOID DISABILITY DISCRIMINATION </vt:lpstr>
      <vt:lpstr>DON’T PANIC!!  </vt:lpstr>
      <vt:lpstr> WHY CALL THE TEMPLE COLLEGE POLICE? </vt:lpstr>
      <vt:lpstr> TESTING CENTER ACCOMMODATIONS </vt:lpstr>
      <vt:lpstr> FERPA </vt:lpstr>
      <vt:lpstr> </vt:lpstr>
      <vt:lpstr> QUESTION AND ANSWER SESSION </vt:lpstr>
    </vt:vector>
  </TitlesOfParts>
  <Company>Temple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FEDERAL MANDATED TRAINING: TITLE II – EDUCATIONAL ACCOMMODATIONS</dc:title>
  <dc:creator>Windows User</dc:creator>
  <cp:lastModifiedBy>Windows User</cp:lastModifiedBy>
  <cp:revision>22</cp:revision>
  <dcterms:created xsi:type="dcterms:W3CDTF">2017-08-16T21:23:30Z</dcterms:created>
  <dcterms:modified xsi:type="dcterms:W3CDTF">2017-08-22T16:02:28Z</dcterms:modified>
</cp:coreProperties>
</file>